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1"/>
  </p:notesMasterIdLst>
  <p:handoutMasterIdLst>
    <p:handoutMasterId r:id="rId12"/>
  </p:handoutMasterIdLst>
  <p:sldIdLst>
    <p:sldId id="271" r:id="rId3"/>
    <p:sldId id="272" r:id="rId4"/>
    <p:sldId id="273" r:id="rId5"/>
    <p:sldId id="274" r:id="rId6"/>
    <p:sldId id="257" r:id="rId7"/>
    <p:sldId id="270" r:id="rId8"/>
    <p:sldId id="262" r:id="rId9"/>
    <p:sldId id="263" r:id="rId1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3888">
          <p15:clr>
            <a:srgbClr val="A4A3A4"/>
          </p15:clr>
        </p15:guide>
        <p15:guide id="3" orient="horz" pos="1152">
          <p15:clr>
            <a:srgbClr val="A4A3A4"/>
          </p15:clr>
        </p15:guide>
        <p15:guide id="4" orient="horz" pos="960">
          <p15:clr>
            <a:srgbClr val="A4A3A4"/>
          </p15:clr>
        </p15:guide>
        <p15:guide id="5" orient="horz" pos="2976">
          <p15:clr>
            <a:srgbClr val="A4A3A4"/>
          </p15:clr>
        </p15:guide>
        <p15:guide id="6" orient="horz" pos="432">
          <p15:clr>
            <a:srgbClr val="A4A3A4"/>
          </p15:clr>
        </p15:guide>
        <p15:guide id="7" orient="horz" pos="3600">
          <p15:clr>
            <a:srgbClr val="A4A3A4"/>
          </p15:clr>
        </p15:guide>
        <p15:guide id="8" pos="3839">
          <p15:clr>
            <a:srgbClr val="A4A3A4"/>
          </p15:clr>
        </p15:guide>
        <p15:guide id="9" pos="815">
          <p15:clr>
            <a:srgbClr val="A4A3A4"/>
          </p15:clr>
        </p15:guide>
        <p15:guide id="10" pos="6623">
          <p15:clr>
            <a:srgbClr val="A4A3A4"/>
          </p15:clr>
        </p15:guide>
        <p15:guide id="11" pos="897">
          <p15:clr>
            <a:srgbClr val="A4A3A4"/>
          </p15:clr>
        </p15:guide>
        <p15:guide id="12" pos="6863">
          <p15:clr>
            <a:srgbClr val="A4A3A4"/>
          </p15:clr>
        </p15:guide>
        <p15:guide id="13" pos="7295">
          <p15:clr>
            <a:srgbClr val="A4A3A4"/>
          </p15:clr>
        </p15:guide>
        <p15:guide id="14" pos="3695">
          <p15:clr>
            <a:srgbClr val="A4A3A4"/>
          </p15:clr>
        </p15:guide>
        <p15:guide id="15" pos="2927">
          <p15:clr>
            <a:srgbClr val="A4A3A4"/>
          </p15:clr>
        </p15:guide>
        <p15:guide id="16" pos="383">
          <p15:clr>
            <a:srgbClr val="A4A3A4"/>
          </p15:clr>
        </p15:guide>
        <p15:guide id="17" pos="307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756" y="-108"/>
      </p:cViewPr>
      <p:guideLst>
        <p:guide orient="horz" pos="2160"/>
        <p:guide orient="horz" pos="3888"/>
        <p:guide orient="horz" pos="1152"/>
        <p:guide orient="horz" pos="960"/>
        <p:guide orient="horz" pos="2976"/>
        <p:guide orient="horz" pos="432"/>
        <p:guide orient="horz" pos="3600"/>
        <p:guide pos="3839"/>
        <p:guide pos="815"/>
        <p:guide pos="6623"/>
        <p:guide pos="897"/>
        <p:guide pos="6863"/>
        <p:guide pos="7295"/>
        <p:guide pos="3695"/>
        <p:guide pos="2927"/>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482589-CB2F-4003-801D-095B67490E73}" type="datetimeFigureOut">
              <a:rPr/>
              <a:pPr/>
              <a:t>12/1/2011</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A4844B-5D5D-4D8E-9E71-6B297DF4019B}" type="slidenum">
              <a:rPr/>
              <a:pPr/>
              <a:t>‹#›</a:t>
            </a:fld>
            <a:endParaRPr/>
          </a:p>
        </p:txBody>
      </p:sp>
    </p:spTree>
    <p:extLst>
      <p:ext uri="{BB962C8B-B14F-4D97-AF65-F5344CB8AC3E}">
        <p14:creationId xmlns:p14="http://schemas.microsoft.com/office/powerpoint/2010/main" xmlns=""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D4DBF-746C-4C25-853D-8A1CBE8404F4}" type="datetimeFigureOut">
              <a:rPr/>
              <a:pPr/>
              <a:t>12/1/2011</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0FDE7-FE71-46E3-9512-437B13AD5F46}" type="slidenum">
              <a:rPr/>
              <a:pPr/>
              <a:t>‹#›</a:t>
            </a:fld>
            <a:endParaRPr/>
          </a:p>
        </p:txBody>
      </p:sp>
    </p:spTree>
    <p:extLst>
      <p:ext uri="{BB962C8B-B14F-4D97-AF65-F5344CB8AC3E}">
        <p14:creationId xmlns:p14="http://schemas.microsoft.com/office/powerpoint/2010/main" xmlns=""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74812" y="1524000"/>
            <a:ext cx="8839201" cy="3200400"/>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674813" y="4876800"/>
            <a:ext cx="7162799" cy="990600"/>
          </a:xfrm>
        </p:spPr>
        <p:txBody>
          <a:bodyPr lIns="91440">
            <a:normAutofit/>
          </a:bodyPr>
          <a:lstStyle>
            <a:lvl1pPr marL="0" indent="0" algn="l">
              <a:spcBef>
                <a:spcPts val="0"/>
              </a:spcBef>
              <a:buNone/>
              <a:defRPr sz="2000" cap="all" spc="250" baseline="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xmlns="" val="19887077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10" name="Rectangle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5484812" y="0"/>
            <a:ext cx="6704012"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08013" y="685800"/>
            <a:ext cx="4267200" cy="3886200"/>
          </a:xfrm>
        </p:spPr>
        <p:txBody>
          <a:bodyPr anchor="b">
            <a:noAutofit/>
          </a:bodyPr>
          <a:lstStyle>
            <a:lvl1pPr algn="l">
              <a:defRPr sz="4000" b="0"/>
            </a:lvl1pPr>
          </a:lstStyle>
          <a:p>
            <a:r>
              <a:rPr lang="en-US" smtClean="0"/>
              <a:t>Click to edit Master title style</a:t>
            </a:r>
            <a:endParaRPr/>
          </a:p>
        </p:txBody>
      </p:sp>
      <p:sp>
        <p:nvSpPr>
          <p:cNvPr id="3" name="Picture Placeholder 2"/>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08013" y="4724400"/>
            <a:ext cx="4267200" cy="14478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1DC1F7-A9E9-4D8B-8C97-C74523B2CF2A}" type="datetimeFigureOut">
              <a:rPr/>
              <a:pPr/>
              <a:t>12/1/2011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99542E4-2CCF-42F6-9D92-ED568035133D}" type="slidenum">
              <a:rPr/>
              <a:pPr/>
              <a:t>‹#›</a:t>
            </a:fld>
            <a:endParaRPr/>
          </a:p>
        </p:txBody>
      </p:sp>
    </p:spTree>
    <p:extLst>
      <p:ext uri="{BB962C8B-B14F-4D97-AF65-F5344CB8AC3E}">
        <p14:creationId xmlns:p14="http://schemas.microsoft.com/office/powerpoint/2010/main" xmlns="" val="21395369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81DC1F7-A9E9-4D8B-8C97-C74523B2CF2A}" type="datetimeFigureOut">
              <a:rPr/>
              <a:pPr/>
              <a:t>12/1/2011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99542E4-2CCF-42F6-9D92-ED568035133D}" type="slidenum">
              <a:rPr/>
              <a:pPr/>
              <a:t>‹#›</a:t>
            </a:fld>
            <a:endParaRPr/>
          </a:p>
        </p:txBody>
      </p:sp>
    </p:spTree>
    <p:extLst>
      <p:ext uri="{BB962C8B-B14F-4D97-AF65-F5344CB8AC3E}">
        <p14:creationId xmlns:p14="http://schemas.microsoft.com/office/powerpoint/2010/main" xmlns="" val="2148996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75812" y="685801"/>
            <a:ext cx="121920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93813" y="685800"/>
            <a:ext cx="8153399" cy="5486400"/>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81DC1F7-A9E9-4D8B-8C97-C74523B2CF2A}" type="datetimeFigureOut">
              <a:rPr/>
              <a:pPr/>
              <a:t>12/1/2011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99542E4-2CCF-42F6-9D92-ED568035133D}" type="slidenum">
              <a:rPr/>
              <a:pPr/>
              <a:t>‹#›</a:t>
            </a:fld>
            <a:endParaRPr/>
          </a:p>
        </p:txBody>
      </p:sp>
    </p:spTree>
    <p:extLst>
      <p:ext uri="{BB962C8B-B14F-4D97-AF65-F5344CB8AC3E}">
        <p14:creationId xmlns:p14="http://schemas.microsoft.com/office/powerpoint/2010/main" xmlns="" val="31272021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81DC1F7-A9E9-4D8B-8C97-C74523B2CF2A}" type="datetimeFigureOut">
              <a:rPr/>
              <a:pPr/>
              <a:t>12/1/2011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99542E4-2CCF-42F6-9D92-ED568035133D}" type="slidenum">
              <a:rPr/>
              <a:pPr/>
              <a:t>‹#›</a:t>
            </a:fld>
            <a:endParaRPr/>
          </a:p>
        </p:txBody>
      </p:sp>
    </p:spTree>
    <p:extLst>
      <p:ext uri="{BB962C8B-B14F-4D97-AF65-F5344CB8AC3E}">
        <p14:creationId xmlns:p14="http://schemas.microsoft.com/office/powerpoint/2010/main" xmlns="" val="4400869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3813" y="3429000"/>
            <a:ext cx="9601201" cy="2286000"/>
          </a:xfrm>
        </p:spPr>
        <p:txBody>
          <a:bodyPr anchor="b">
            <a:normAutofit/>
          </a:bodyPr>
          <a:lstStyle>
            <a:lvl1pPr algn="l">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293813" y="685800"/>
            <a:ext cx="7543800" cy="1066800"/>
          </a:xfrm>
        </p:spPr>
        <p:txBody>
          <a:bodyPr lIns="91440" anchor="t"/>
          <a:lstStyle>
            <a:lvl1pPr marL="0" indent="0">
              <a:spcBef>
                <a:spcPts val="0"/>
              </a:spcBef>
              <a:buNone/>
              <a:defRPr sz="2000" cap="all" spc="25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1DC1F7-A9E9-4D8B-8C97-C74523B2CF2A}" type="datetimeFigureOut">
              <a:rPr/>
              <a:pPr/>
              <a:t>12/1/2011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99542E4-2CCF-42F6-9D92-ED568035133D}" type="slidenum">
              <a:rPr/>
              <a:pPr/>
              <a:t>‹#›</a:t>
            </a:fld>
            <a:endParaRPr/>
          </a:p>
        </p:txBody>
      </p:sp>
    </p:spTree>
    <p:extLst>
      <p:ext uri="{BB962C8B-B14F-4D97-AF65-F5344CB8AC3E}">
        <p14:creationId xmlns:p14="http://schemas.microsoft.com/office/powerpoint/2010/main" xmlns="" val="33578891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3813" y="1828800"/>
            <a:ext cx="4648199"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2" y="1828801"/>
            <a:ext cx="4648202"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81DC1F7-A9E9-4D8B-8C97-C74523B2CF2A}" type="datetimeFigureOut">
              <a:rPr/>
              <a:pPr/>
              <a:t>12/1/2011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99542E4-2CCF-42F6-9D92-ED568035133D}" type="slidenum">
              <a:rPr/>
              <a:pPr/>
              <a:t>‹#›</a:t>
            </a:fld>
            <a:endParaRPr/>
          </a:p>
        </p:txBody>
      </p:sp>
    </p:spTree>
    <p:extLst>
      <p:ext uri="{BB962C8B-B14F-4D97-AF65-F5344CB8AC3E}">
        <p14:creationId xmlns:p14="http://schemas.microsoft.com/office/powerpoint/2010/main" xmlns="" val="1413878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3813" y="1676400"/>
            <a:ext cx="4646376"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3813" y="2438400"/>
            <a:ext cx="4648199"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6812" y="1676400"/>
            <a:ext cx="4648201"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6812" y="2438400"/>
            <a:ext cx="4648201"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81DC1F7-A9E9-4D8B-8C97-C74523B2CF2A}" type="datetimeFigureOut">
              <a:rPr/>
              <a:pPr/>
              <a:t>12/1/2011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99542E4-2CCF-42F6-9D92-ED568035133D}" type="slidenum">
              <a:rPr/>
              <a:pPr/>
              <a:t>‹#›</a:t>
            </a:fld>
            <a:endParaRPr/>
          </a:p>
        </p:txBody>
      </p:sp>
    </p:spTree>
    <p:extLst>
      <p:ext uri="{BB962C8B-B14F-4D97-AF65-F5344CB8AC3E}">
        <p14:creationId xmlns:p14="http://schemas.microsoft.com/office/powerpoint/2010/main" xmlns="" val="31956920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81DC1F7-A9E9-4D8B-8C97-C74523B2CF2A}" type="datetimeFigureOut">
              <a:rPr/>
              <a:pPr/>
              <a:t>12/1/2011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99542E4-2CCF-42F6-9D92-ED568035133D}" type="slidenum">
              <a:rPr/>
              <a:pPr/>
              <a:t>‹#›</a:t>
            </a:fld>
            <a:endParaRPr/>
          </a:p>
        </p:txBody>
      </p:sp>
    </p:spTree>
    <p:extLst>
      <p:ext uri="{BB962C8B-B14F-4D97-AF65-F5344CB8AC3E}">
        <p14:creationId xmlns:p14="http://schemas.microsoft.com/office/powerpoint/2010/main" xmlns="" val="10213112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DC1F7-A9E9-4D8B-8C97-C74523B2CF2A}" type="datetimeFigureOut">
              <a:rPr/>
              <a:pPr/>
              <a:t>12/1/2011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99542E4-2CCF-42F6-9D92-ED568035133D}" type="slidenum">
              <a:rPr/>
              <a:pPr/>
              <a:t>‹#›</a:t>
            </a:fld>
            <a:endParaRPr/>
          </a:p>
        </p:txBody>
      </p:sp>
    </p:spTree>
    <p:extLst>
      <p:ext uri="{BB962C8B-B14F-4D97-AF65-F5344CB8AC3E}">
        <p14:creationId xmlns:p14="http://schemas.microsoft.com/office/powerpoint/2010/main" xmlns="" val="25366312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699452" y="0"/>
            <a:ext cx="4700684"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6094413" y="685800"/>
            <a:ext cx="548497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1DC1F7-A9E9-4D8B-8C97-C74523B2CF2A}" type="datetimeFigureOut">
              <a:rPr/>
              <a:pPr/>
              <a:t>12/1/2011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99542E4-2CCF-42F6-9D92-ED568035133D}" type="slidenum">
              <a:rPr/>
              <a:pPr/>
              <a:t>‹#›</a:t>
            </a:fld>
            <a:endParaRPr/>
          </a:p>
        </p:txBody>
      </p:sp>
    </p:spTree>
    <p:extLst>
      <p:ext uri="{BB962C8B-B14F-4D97-AF65-F5344CB8AC3E}">
        <p14:creationId xmlns:p14="http://schemas.microsoft.com/office/powerpoint/2010/main" xmlns="" val="12195758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2" name="Rectangle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3" name="Rectangle 12"/>
          <p:cNvSpPr/>
          <p:nvPr/>
        </p:nvSpPr>
        <p:spPr>
          <a:xfrm>
            <a:off x="699452" y="0"/>
            <a:ext cx="4700684"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smtClean="0"/>
              <a:t>Click to edit Master title style</a:t>
            </a:r>
            <a:endParaRPr/>
          </a:p>
        </p:txBody>
      </p:sp>
      <p:sp>
        <p:nvSpPr>
          <p:cNvPr id="3" name="Picture Placeholder 2"/>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1DC1F7-A9E9-4D8B-8C97-C74523B2CF2A}" type="datetimeFigureOut">
              <a:rPr/>
              <a:pPr/>
              <a:t>12/1/2011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99542E4-2CCF-42F6-9D92-ED568035133D}" type="slidenum">
              <a:rPr/>
              <a:pPr/>
              <a:t>‹#›</a:t>
            </a:fld>
            <a:endParaRPr/>
          </a:p>
        </p:txBody>
      </p:sp>
    </p:spTree>
    <p:extLst>
      <p:ext uri="{BB962C8B-B14F-4D97-AF65-F5344CB8AC3E}">
        <p14:creationId xmlns:p14="http://schemas.microsoft.com/office/powerpoint/2010/main" xmlns="" val="39719340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881DC1F7-A9E9-4D8B-8C97-C74523B2CF2A}" type="datetimeFigureOut">
              <a:rPr/>
              <a:pPr/>
              <a:t>12/1/2011</a:t>
            </a:fld>
            <a:endParaRPr/>
          </a:p>
        </p:txBody>
      </p:sp>
      <p:sp>
        <p:nvSpPr>
          <p:cNvPr id="5" name="Footer Placeholder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a:defRPr sz="1000" cap="all" baseline="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99542E4-2CCF-42F6-9D92-ED568035133D}" type="slidenum">
              <a:rPr/>
              <a:pPr/>
              <a:t>‹#›</a:t>
            </a:fld>
            <a:endParaRPr/>
          </a:p>
        </p:txBody>
      </p:sp>
    </p:spTree>
    <p:extLst>
      <p:ext uri="{BB962C8B-B14F-4D97-AF65-F5344CB8AC3E}">
        <p14:creationId xmlns:p14="http://schemas.microsoft.com/office/powerpoint/2010/main" xmlns=""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8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en.wikipedia.org/wiki/One_day_international"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hyperlink" Target="http://en.wikipedia.org/wiki/Oregon" TargetMode="External"/><Relationship Id="rId13" Type="http://schemas.openxmlformats.org/officeDocument/2006/relationships/hyperlink" Target="http://en.wikipedia.org/wiki/Ahmedabad" TargetMode="External"/><Relationship Id="rId3" Type="http://schemas.openxmlformats.org/officeDocument/2006/relationships/hyperlink" Target="http://en.wikipedia.org/wiki/Euclid,_Ohio" TargetMode="External"/><Relationship Id="rId7" Type="http://schemas.openxmlformats.org/officeDocument/2006/relationships/hyperlink" Target="http://en.wikipedia.org/wiki/Federal_law_enforcement_in_the_United_States" TargetMode="External"/><Relationship Id="rId12" Type="http://schemas.openxmlformats.org/officeDocument/2006/relationships/hyperlink" Target="http://en.wikipedia.org/wiki/Ronald_M._Sega"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en.wikipedia.org/wiki/Neuroanatomist" TargetMode="External"/><Relationship Id="rId11" Type="http://schemas.openxmlformats.org/officeDocument/2006/relationships/hyperlink" Target="http://en.wikipedia.org/wiki/Kalpana_Chawla" TargetMode="External"/><Relationship Id="rId5" Type="http://schemas.openxmlformats.org/officeDocument/2006/relationships/hyperlink" Target="http://en.wikipedia.org/wiki/Falmouth,_Massachusetts" TargetMode="External"/><Relationship Id="rId10" Type="http://schemas.openxmlformats.org/officeDocument/2006/relationships/hyperlink" Target="http://en.wikipedia.org/wiki/NASA" TargetMode="External"/><Relationship Id="rId4" Type="http://schemas.openxmlformats.org/officeDocument/2006/relationships/hyperlink" Target="http://en.wikipedia.org/wiki/Deepak_Pandya" TargetMode="External"/><Relationship Id="rId9" Type="http://schemas.openxmlformats.org/officeDocument/2006/relationships/hyperlink" Target="http://en.wikipedia.org/wiki/Helicopter" TargetMode="External"/><Relationship Id="rId14" Type="http://schemas.openxmlformats.org/officeDocument/2006/relationships/hyperlink" Target="http://en.wikipedia.org/wiki/T-38_Talo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2812" y="1752600"/>
            <a:ext cx="10363200" cy="2057400"/>
          </a:xfrm>
        </p:spPr>
        <p:txBody>
          <a:bodyPr>
            <a:noAutofit/>
          </a:bodyPr>
          <a:lstStyle/>
          <a:p>
            <a:pPr algn="ctr">
              <a:lnSpc>
                <a:spcPct val="100000"/>
              </a:lnSpc>
            </a:pPr>
            <a:r>
              <a:rPr lang="en-US" sz="3600" dirty="0" smtClean="0">
                <a:solidFill>
                  <a:srgbClr val="FFC000"/>
                </a:solidFill>
                <a:latin typeface="Brush Script MT" pitchFamily="66" charset="0"/>
                <a:cs typeface="Times New Roman" pitchFamily="18" charset="0"/>
              </a:rPr>
              <a:t>Project Goal:- To recognize how a contributor consciously widens and depends in his/her ‘’success vision’’ through life’s experience(using case study of well known personalities).Also seeing the connection between one’s success and the career choices one makes.</a:t>
            </a:r>
            <a:endParaRPr lang="en-US" sz="3600" dirty="0">
              <a:solidFill>
                <a:srgbClr val="FFC000"/>
              </a:solidFill>
              <a:latin typeface="Brush Script MT" pitchFamily="66" charset="0"/>
              <a:cs typeface="Times New Roman" pitchFamily="18" charset="0"/>
            </a:endParaRPr>
          </a:p>
        </p:txBody>
      </p:sp>
      <p:sp>
        <p:nvSpPr>
          <p:cNvPr id="7" name="TextBox 6"/>
          <p:cNvSpPr txBox="1"/>
          <p:nvPr/>
        </p:nvSpPr>
        <p:spPr>
          <a:xfrm>
            <a:off x="1370012" y="3962400"/>
            <a:ext cx="9602788" cy="2431435"/>
          </a:xfrm>
          <a:prstGeom prst="rect">
            <a:avLst/>
          </a:prstGeom>
          <a:noFill/>
        </p:spPr>
        <p:txBody>
          <a:bodyPr wrap="square" rtlCol="0">
            <a:spAutoFit/>
          </a:bodyPr>
          <a:lstStyle/>
          <a:p>
            <a:pPr>
              <a:buFont typeface="Wingdings" pitchFamily="2" charset="2"/>
              <a:buChar char="v"/>
            </a:pPr>
            <a:r>
              <a:rPr lang="en-US" sz="2000" dirty="0" smtClean="0"/>
              <a:t>   </a:t>
            </a:r>
            <a:r>
              <a:rPr lang="en-US" sz="2400" dirty="0" smtClean="0"/>
              <a:t>There are some personalities around the world whose </a:t>
            </a:r>
            <a:r>
              <a:rPr lang="en-US" sz="2400" dirty="0" smtClean="0"/>
              <a:t>activities and vision  </a:t>
            </a:r>
            <a:r>
              <a:rPr lang="en-US" sz="2400" dirty="0" smtClean="0"/>
              <a:t>are meaningful  such that every human beings understand something in his/her life.</a:t>
            </a:r>
          </a:p>
          <a:p>
            <a:endParaRPr lang="en-US" sz="2000" dirty="0"/>
          </a:p>
          <a:p>
            <a:pPr>
              <a:buFont typeface="Wingdings" pitchFamily="2" charset="2"/>
              <a:buChar char="v"/>
            </a:pPr>
            <a:r>
              <a:rPr lang="en-US" sz="2400" dirty="0" smtClean="0"/>
              <a:t>   In this project 3 well-known personalities are discussed </a:t>
            </a:r>
            <a:r>
              <a:rPr lang="en-US" sz="2000" dirty="0" smtClean="0"/>
              <a:t>.</a:t>
            </a:r>
          </a:p>
          <a:p>
            <a:endParaRPr lang="en-US" dirty="0" smtClean="0"/>
          </a:p>
          <a:p>
            <a:endParaRPr lang="en-US" dirty="0"/>
          </a:p>
        </p:txBody>
      </p:sp>
      <p:sp>
        <p:nvSpPr>
          <p:cNvPr id="5" name="TextBox 4"/>
          <p:cNvSpPr txBox="1"/>
          <p:nvPr/>
        </p:nvSpPr>
        <p:spPr>
          <a:xfrm>
            <a:off x="4799012" y="762000"/>
            <a:ext cx="2624436" cy="535531"/>
          </a:xfrm>
          <a:prstGeom prst="rect">
            <a:avLst/>
          </a:prstGeom>
          <a:noFill/>
        </p:spPr>
        <p:txBody>
          <a:bodyPr wrap="none" rtlCol="0">
            <a:spAutoFit/>
          </a:bodyPr>
          <a:lstStyle/>
          <a:p>
            <a:pPr>
              <a:lnSpc>
                <a:spcPct val="90000"/>
              </a:lnSpc>
            </a:pPr>
            <a:r>
              <a:rPr lang="en-US" sz="3200" dirty="0" smtClean="0">
                <a:solidFill>
                  <a:schemeClr val="tx2"/>
                </a:solidFill>
              </a:rPr>
              <a:t>CHAPTER-3</a:t>
            </a:r>
            <a:endParaRPr lang="en-US" sz="3200" dirty="0">
              <a:solidFill>
                <a:schemeClr val="tx2"/>
              </a:solidFill>
            </a:endParaRPr>
          </a:p>
        </p:txBody>
      </p:sp>
    </p:spTree>
    <p:extLst>
      <p:ext uri="{BB962C8B-B14F-4D97-AF65-F5344CB8AC3E}">
        <p14:creationId xmlns:p14="http://schemas.microsoft.com/office/powerpoint/2010/main" xmlns="" val="39707986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133011" y="2438400"/>
            <a:ext cx="2055813" cy="6096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a:p>
        </p:txBody>
      </p:sp>
      <p:sp>
        <p:nvSpPr>
          <p:cNvPr id="4" name="Content Placeholder 3"/>
          <p:cNvSpPr>
            <a:spLocks noGrp="1"/>
          </p:cNvSpPr>
          <p:nvPr>
            <p:ph idx="1"/>
          </p:nvPr>
        </p:nvSpPr>
        <p:spPr>
          <a:xfrm>
            <a:off x="1" y="0"/>
            <a:ext cx="12188824" cy="6858000"/>
          </a:xfrm>
        </p:spPr>
        <p:txBody>
          <a:bodyPr>
            <a:normAutofit/>
          </a:bodyPr>
          <a:lstStyle/>
          <a:p>
            <a:pPr>
              <a:buNone/>
            </a:pPr>
            <a:r>
              <a:rPr lang="en-US" b="1" dirty="0" smtClean="0">
                <a:latin typeface="Arial Narrow" pitchFamily="34" charset="0"/>
              </a:rPr>
              <a:t>Steve Jobs</a:t>
            </a:r>
            <a:r>
              <a:rPr lang="en-US" dirty="0" smtClean="0">
                <a:latin typeface="Arial Narrow" pitchFamily="34" charset="0"/>
              </a:rPr>
              <a:t> </a:t>
            </a:r>
          </a:p>
          <a:p>
            <a:r>
              <a:rPr lang="en-US" sz="2300" dirty="0" smtClean="0">
                <a:latin typeface="Arial Narrow" pitchFamily="34" charset="0"/>
              </a:rPr>
              <a:t>Born-Steven Paul Jobs</a:t>
            </a:r>
            <a:br>
              <a:rPr lang="en-US" sz="2300" dirty="0" smtClean="0">
                <a:latin typeface="Arial Narrow" pitchFamily="34" charset="0"/>
              </a:rPr>
            </a:br>
            <a:r>
              <a:rPr lang="en-US" sz="2300" dirty="0" smtClean="0">
                <a:latin typeface="Arial Narrow" pitchFamily="34" charset="0"/>
              </a:rPr>
              <a:t>      February 24, 1955</a:t>
            </a:r>
            <a:br>
              <a:rPr lang="en-US" sz="2300" dirty="0" smtClean="0">
                <a:latin typeface="Arial Narrow" pitchFamily="34" charset="0"/>
              </a:rPr>
            </a:br>
            <a:r>
              <a:rPr lang="en-US" sz="2300" dirty="0" smtClean="0">
                <a:latin typeface="Arial Narrow" pitchFamily="34" charset="0"/>
              </a:rPr>
              <a:t>San Francisco, California, U.S.</a:t>
            </a:r>
            <a:endParaRPr lang="en-US" sz="2300" baseline="30000" dirty="0" smtClean="0">
              <a:latin typeface="Arial Narrow" pitchFamily="34" charset="0"/>
            </a:endParaRPr>
          </a:p>
          <a:p>
            <a:r>
              <a:rPr lang="en-US" sz="2300" dirty="0" smtClean="0">
                <a:latin typeface="Arial Narrow" pitchFamily="34" charset="0"/>
              </a:rPr>
              <a:t>Died-October 5, 2011 (aged 56)</a:t>
            </a:r>
          </a:p>
          <a:p>
            <a:r>
              <a:rPr lang="en-US" sz="2300" dirty="0" smtClean="0">
                <a:latin typeface="Arial Narrow" pitchFamily="34" charset="0"/>
              </a:rPr>
              <a:t>Occupation-Co-founder, Chairman and CEO,</a:t>
            </a:r>
            <a:br>
              <a:rPr lang="en-US" sz="2300" dirty="0" smtClean="0">
                <a:latin typeface="Arial Narrow" pitchFamily="34" charset="0"/>
              </a:rPr>
            </a:br>
            <a:r>
              <a:rPr lang="en-US" sz="2300" dirty="0" smtClean="0">
                <a:latin typeface="Arial Narrow" pitchFamily="34" charset="0"/>
              </a:rPr>
              <a:t>Apple Inc.</a:t>
            </a:r>
            <a:br>
              <a:rPr lang="en-US" sz="2300" dirty="0" smtClean="0">
                <a:latin typeface="Arial Narrow" pitchFamily="34" charset="0"/>
              </a:rPr>
            </a:br>
            <a:r>
              <a:rPr lang="en-US" sz="2300" dirty="0" smtClean="0">
                <a:latin typeface="Arial Narrow" pitchFamily="34" charset="0"/>
              </a:rPr>
              <a:t/>
            </a:r>
            <a:br>
              <a:rPr lang="en-US" sz="2300" dirty="0" smtClean="0">
                <a:latin typeface="Arial Narrow" pitchFamily="34" charset="0"/>
              </a:rPr>
            </a:br>
            <a:r>
              <a:rPr lang="en-US" sz="2300" dirty="0" smtClean="0"/>
              <a:t> </a:t>
            </a:r>
            <a:r>
              <a:rPr lang="en-US" sz="2300" dirty="0" err="1" smtClean="0">
                <a:latin typeface="Arial Narrow" pitchFamily="34" charset="0"/>
              </a:rPr>
              <a:t>Jobs's</a:t>
            </a:r>
            <a:r>
              <a:rPr lang="en-US" sz="2300" dirty="0" smtClean="0">
                <a:latin typeface="Arial Narrow" pitchFamily="34" charset="0"/>
              </a:rPr>
              <a:t> youth was riddled with frustrations over formal schooling. At </a:t>
            </a:r>
            <a:r>
              <a:rPr lang="en-US" sz="2300" dirty="0" err="1" smtClean="0">
                <a:latin typeface="Arial Narrow" pitchFamily="34" charset="0"/>
              </a:rPr>
              <a:t>Monta</a:t>
            </a:r>
            <a:r>
              <a:rPr lang="en-US" sz="2300" dirty="0" smtClean="0">
                <a:latin typeface="Arial Narrow" pitchFamily="34" charset="0"/>
              </a:rPr>
              <a:t> Loma Elementary school in Mountain View, he was a prankster whose fourth-grade teacher needed to bribe him to study. Jobs tested so well, however, that administrators wanted to skip him ahead to high school—a proposal his parents declined.</a:t>
            </a:r>
          </a:p>
          <a:p>
            <a:r>
              <a:rPr lang="en-US" sz="2300" dirty="0" smtClean="0">
                <a:latin typeface="Arial Narrow" pitchFamily="34" charset="0"/>
              </a:rPr>
              <a:t>Jobs then attended Cupertino Junior High and Homestead High School in Cupertino, </a:t>
            </a:r>
            <a:r>
              <a:rPr lang="en-US" sz="2300" dirty="0" err="1" smtClean="0">
                <a:latin typeface="Arial Narrow" pitchFamily="34" charset="0"/>
              </a:rPr>
              <a:t>California.At</a:t>
            </a:r>
            <a:r>
              <a:rPr lang="en-US" sz="2300" dirty="0" smtClean="0">
                <a:latin typeface="Arial Narrow" pitchFamily="34" charset="0"/>
              </a:rPr>
              <a:t> Homestead, Jobs became friends with Bill Fernandez, a neighbor who shared the same interests in electronics. Fernandez introduced Jobs to another, older computer whiz kid, Stephen Wozniak (also known as "</a:t>
            </a:r>
            <a:r>
              <a:rPr lang="en-US" sz="2300" dirty="0" err="1" smtClean="0">
                <a:latin typeface="Arial Narrow" pitchFamily="34" charset="0"/>
              </a:rPr>
              <a:t>Woz</a:t>
            </a:r>
            <a:r>
              <a:rPr lang="en-US" sz="2300" dirty="0" smtClean="0">
                <a:latin typeface="Arial Narrow" pitchFamily="34" charset="0"/>
              </a:rPr>
              <a:t>"). In 1969 </a:t>
            </a:r>
            <a:r>
              <a:rPr lang="en-US" sz="2300" dirty="0" err="1" smtClean="0">
                <a:latin typeface="Arial Narrow" pitchFamily="34" charset="0"/>
              </a:rPr>
              <a:t>Woz</a:t>
            </a:r>
            <a:r>
              <a:rPr lang="en-US" sz="2300" dirty="0" smtClean="0">
                <a:latin typeface="Arial Narrow" pitchFamily="34" charset="0"/>
              </a:rPr>
              <a:t> started building a little computer board with Fernandez that they named “The Cream Soda Computer”, which they showed to Jobs; he seemed really </a:t>
            </a:r>
            <a:r>
              <a:rPr lang="en-US" sz="2300" dirty="0" err="1" smtClean="0">
                <a:latin typeface="Arial Narrow" pitchFamily="34" charset="0"/>
              </a:rPr>
              <a:t>interested.Jobs</a:t>
            </a:r>
            <a:r>
              <a:rPr lang="en-US" sz="2300" dirty="0" smtClean="0">
                <a:latin typeface="Arial Narrow" pitchFamily="34" charset="0"/>
              </a:rPr>
              <a:t> frequented after-school lectures at the Hewlett-Packard Company in Palo Alto, California, and was later hired there, working with Wozniak as a summer employee</a:t>
            </a:r>
            <a:r>
              <a:rPr lang="en-US" dirty="0" smtClean="0">
                <a:latin typeface="Arial Narrow" pitchFamily="34" charset="0"/>
              </a:rPr>
              <a:t>.</a:t>
            </a:r>
          </a:p>
          <a:p>
            <a:endParaRPr lang="en-US" dirty="0">
              <a:latin typeface="Arial Narrow" pitchFamily="34" charset="0"/>
            </a:endParaRPr>
          </a:p>
        </p:txBody>
      </p:sp>
      <p:pic>
        <p:nvPicPr>
          <p:cNvPr id="6" name="Picture 5" descr="120px-Steve_Jobs_signature.svg.png"/>
          <p:cNvPicPr>
            <a:picLocks noChangeAspect="1"/>
          </p:cNvPicPr>
          <p:nvPr/>
        </p:nvPicPr>
        <p:blipFill>
          <a:blip r:embed="rId2" cstate="print"/>
          <a:stretch>
            <a:fillRect/>
          </a:stretch>
        </p:blipFill>
        <p:spPr>
          <a:xfrm>
            <a:off x="10209212" y="2514600"/>
            <a:ext cx="1828800" cy="502920"/>
          </a:xfrm>
          <a:prstGeom prst="rect">
            <a:avLst/>
          </a:prstGeom>
        </p:spPr>
      </p:pic>
      <p:pic>
        <p:nvPicPr>
          <p:cNvPr id="8" name="Picture 7" descr="steve-jobs1.jpg"/>
          <p:cNvPicPr>
            <a:picLocks noChangeAspect="1"/>
          </p:cNvPicPr>
          <p:nvPr/>
        </p:nvPicPr>
        <p:blipFill>
          <a:blip r:embed="rId3" cstate="print"/>
          <a:stretch>
            <a:fillRect/>
          </a:stretch>
        </p:blipFill>
        <p:spPr>
          <a:xfrm>
            <a:off x="10123724" y="0"/>
            <a:ext cx="2065101" cy="2438400"/>
          </a:xfrm>
          <a:prstGeom prst="rect">
            <a:avLst/>
          </a:prstGeom>
        </p:spPr>
      </p:pic>
    </p:spTree>
    <p:extLst>
      <p:ext uri="{BB962C8B-B14F-4D97-AF65-F5344CB8AC3E}">
        <p14:creationId xmlns:p14="http://schemas.microsoft.com/office/powerpoint/2010/main" xmlns="" val="17000918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0" y="0"/>
            <a:ext cx="12188825" cy="6858000"/>
          </a:xfrm>
        </p:spPr>
        <p:txBody>
          <a:bodyPr>
            <a:normAutofit/>
          </a:bodyPr>
          <a:lstStyle/>
          <a:p>
            <a:r>
              <a:rPr lang="en-US" sz="2300" dirty="0" smtClean="0">
                <a:latin typeface="Arial Narrow" pitchFamily="34" charset="0"/>
              </a:rPr>
              <a:t>Jobs and Steve Wozniak met in 1971, when their mutual friend, Bill Fernandez, introduced 21-year-old Wozniak to 16-year-old Jobs. In 1976, Wozniak invented the Apple  computer. Jobs, Wozniak, and Ronald Wayne founded Apple computer in the garage of </a:t>
            </a:r>
            <a:r>
              <a:rPr lang="en-US" sz="2300" dirty="0" err="1" smtClean="0">
                <a:latin typeface="Arial Narrow" pitchFamily="34" charset="0"/>
              </a:rPr>
              <a:t>Jobs's</a:t>
            </a:r>
            <a:r>
              <a:rPr lang="en-US" sz="2300" dirty="0" smtClean="0">
                <a:latin typeface="Arial Narrow" pitchFamily="34" charset="0"/>
              </a:rPr>
              <a:t> parents in order to sell </a:t>
            </a:r>
            <a:r>
              <a:rPr lang="en-US" sz="2300" dirty="0" err="1" smtClean="0">
                <a:latin typeface="Arial Narrow" pitchFamily="34" charset="0"/>
              </a:rPr>
              <a:t>it.They</a:t>
            </a:r>
            <a:r>
              <a:rPr lang="en-US" sz="2300" dirty="0" smtClean="0">
                <a:latin typeface="Arial Narrow" pitchFamily="34" charset="0"/>
              </a:rPr>
              <a:t> received funding from a then-semi-retired Intel product-marketing manager and engineer Mike </a:t>
            </a:r>
            <a:r>
              <a:rPr lang="en-US" sz="2300" dirty="0" err="1" smtClean="0">
                <a:latin typeface="Arial Narrow" pitchFamily="34" charset="0"/>
              </a:rPr>
              <a:t>Markkula</a:t>
            </a:r>
            <a:r>
              <a:rPr lang="en-US" sz="2300" dirty="0" smtClean="0">
                <a:latin typeface="Arial Narrow" pitchFamily="34" charset="0"/>
              </a:rPr>
              <a:t>.</a:t>
            </a:r>
          </a:p>
          <a:p>
            <a:r>
              <a:rPr lang="en-US" sz="2300" dirty="0" smtClean="0">
                <a:latin typeface="Arial Narrow" pitchFamily="34" charset="0"/>
              </a:rPr>
              <a:t>In 1978, Apple recruited Mike Scott from National Semiconductor  to serve as CEO for what turned out to be several turbulent years. In 1983, Jobs lured John </a:t>
            </a:r>
            <a:r>
              <a:rPr lang="en-US" sz="2300" dirty="0" err="1" smtClean="0">
                <a:latin typeface="Arial Narrow" pitchFamily="34" charset="0"/>
              </a:rPr>
              <a:t>Sculley</a:t>
            </a:r>
            <a:r>
              <a:rPr lang="en-US" sz="2300" dirty="0" smtClean="0">
                <a:latin typeface="Arial Narrow" pitchFamily="34" charset="0"/>
              </a:rPr>
              <a:t> away from Pepsi-Cola  to serve as Apple's CEO, asking, "Do you want to sell sugar water for the rest of your life, or do you want to come with me and change the world?"</a:t>
            </a:r>
          </a:p>
          <a:p>
            <a:r>
              <a:rPr lang="en-US" sz="2300" dirty="0" smtClean="0">
                <a:latin typeface="Arial Narrow" pitchFamily="34" charset="0"/>
              </a:rPr>
              <a:t>In the early 1980s, Jobs was among the first to see the commercial potential of Xerox PARC's mouse-driven graphical user interface, which led to the creation of the Apple Lisa. One year later, Apple employee </a:t>
            </a:r>
            <a:r>
              <a:rPr lang="en-US" sz="2300" dirty="0" err="1" smtClean="0">
                <a:latin typeface="Arial Narrow" pitchFamily="34" charset="0"/>
              </a:rPr>
              <a:t>Jef</a:t>
            </a:r>
            <a:r>
              <a:rPr lang="en-US" sz="2300" dirty="0" smtClean="0">
                <a:latin typeface="Arial Narrow" pitchFamily="34" charset="0"/>
              </a:rPr>
              <a:t> </a:t>
            </a:r>
            <a:r>
              <a:rPr lang="en-US" sz="2300" dirty="0" err="1" smtClean="0">
                <a:latin typeface="Arial Narrow" pitchFamily="34" charset="0"/>
              </a:rPr>
              <a:t>Raskin</a:t>
            </a:r>
            <a:r>
              <a:rPr lang="en-US" sz="2300" dirty="0" smtClean="0">
                <a:latin typeface="Arial Narrow" pitchFamily="34" charset="0"/>
              </a:rPr>
              <a:t> invented the Macintosh.</a:t>
            </a:r>
          </a:p>
          <a:p>
            <a:r>
              <a:rPr lang="en-US" sz="2300" dirty="0" smtClean="0">
                <a:latin typeface="Arial Narrow" pitchFamily="34" charset="0"/>
              </a:rPr>
              <a:t>The following year, Apple aired a Super Bowl television commercial titled "1984". At Apple's annual shareholders meeting on January 24, 1984, an emotional Jobs introduced the Macintosh to a wildly enthusiastic audience; Andy </a:t>
            </a:r>
            <a:r>
              <a:rPr lang="en-US" sz="2300" dirty="0" err="1" smtClean="0">
                <a:latin typeface="Arial Narrow" pitchFamily="34" charset="0"/>
              </a:rPr>
              <a:t>Hertzfeld</a:t>
            </a:r>
            <a:r>
              <a:rPr lang="en-US" sz="2300" dirty="0" smtClean="0">
                <a:latin typeface="Arial Narrow" pitchFamily="34" charset="0"/>
              </a:rPr>
              <a:t> described the scene as "pandemonium"</a:t>
            </a:r>
          </a:p>
          <a:p>
            <a:r>
              <a:rPr lang="en-US" sz="2000" dirty="0" err="1" smtClean="0"/>
              <a:t>Sculley</a:t>
            </a:r>
            <a:r>
              <a:rPr lang="en-US" sz="2000" dirty="0" smtClean="0"/>
              <a:t> learned that Jobs—who believed </a:t>
            </a:r>
            <a:r>
              <a:rPr lang="en-US" sz="2000" dirty="0" err="1" smtClean="0"/>
              <a:t>Sculley</a:t>
            </a:r>
            <a:r>
              <a:rPr lang="en-US" sz="2000" dirty="0" smtClean="0"/>
              <a:t> to be "bad for Apple" and the wrong person to lead the company—had been attempting to organize </a:t>
            </a:r>
            <a:r>
              <a:rPr lang="en-US" sz="2000" dirty="0" err="1" smtClean="0"/>
              <a:t>aboardroom</a:t>
            </a:r>
            <a:r>
              <a:rPr lang="en-US" sz="2000" dirty="0" smtClean="0"/>
              <a:t> coup, and on May 24, 1985, called a board meeting to resolve the matter. Apple's board of directors sided with </a:t>
            </a:r>
            <a:r>
              <a:rPr lang="en-US" sz="2000" dirty="0" err="1" smtClean="0"/>
              <a:t>Sculley</a:t>
            </a:r>
            <a:r>
              <a:rPr lang="en-US" sz="2000" dirty="0" smtClean="0"/>
              <a:t> and removed Jobs from his managerial duties as head of the Macintosh division. Jobs resigned from Apple.</a:t>
            </a:r>
            <a:endParaRPr lang="en-US" sz="2300" dirty="0">
              <a:latin typeface="Arial Narrow" pitchFamily="34" charset="0"/>
            </a:endParaRPr>
          </a:p>
        </p:txBody>
      </p:sp>
    </p:spTree>
    <p:extLst>
      <p:ext uri="{BB962C8B-B14F-4D97-AF65-F5344CB8AC3E}">
        <p14:creationId xmlns:p14="http://schemas.microsoft.com/office/powerpoint/2010/main" xmlns="" val="16481802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150812" y="0"/>
            <a:ext cx="12038013" cy="6858000"/>
          </a:xfrm>
        </p:spPr>
        <p:txBody>
          <a:bodyPr>
            <a:normAutofit fontScale="92500"/>
          </a:bodyPr>
          <a:lstStyle/>
          <a:p>
            <a:pPr>
              <a:lnSpc>
                <a:spcPct val="150000"/>
              </a:lnSpc>
            </a:pPr>
            <a:r>
              <a:rPr lang="en-US" sz="2300" dirty="0" smtClean="0">
                <a:latin typeface="Arial Narrow" pitchFamily="34" charset="0"/>
              </a:rPr>
              <a:t>In 1996, Apple announced that it would buy NeXT  for $427 million. The deal was finalized in late 1996,bringing Jobs back to the company he co-founded. Jobs became </a:t>
            </a:r>
            <a:r>
              <a:rPr lang="en-US" sz="2300" i="1" dirty="0" smtClean="0">
                <a:latin typeface="Arial Narrow" pitchFamily="34" charset="0"/>
              </a:rPr>
              <a:t>de facto</a:t>
            </a:r>
            <a:r>
              <a:rPr lang="en-US" sz="2300" dirty="0" smtClean="0">
                <a:latin typeface="Arial Narrow" pitchFamily="34" charset="0"/>
              </a:rPr>
              <a:t> chief after then-CEO Gil </a:t>
            </a:r>
            <a:r>
              <a:rPr lang="en-US" sz="2300" dirty="0" err="1" smtClean="0">
                <a:latin typeface="Arial Narrow" pitchFamily="34" charset="0"/>
              </a:rPr>
              <a:t>Amelio</a:t>
            </a:r>
            <a:r>
              <a:rPr lang="en-US" sz="2300" dirty="0" smtClean="0">
                <a:latin typeface="Arial Narrow" pitchFamily="34" charset="0"/>
              </a:rPr>
              <a:t> was ousted in July 1997. He was formally named interim chief executive in </a:t>
            </a:r>
            <a:r>
              <a:rPr lang="en-US" sz="2300" dirty="0" err="1" smtClean="0">
                <a:latin typeface="Arial Narrow" pitchFamily="34" charset="0"/>
              </a:rPr>
              <a:t>September.In</a:t>
            </a:r>
            <a:r>
              <a:rPr lang="en-US" sz="2300" dirty="0" smtClean="0">
                <a:latin typeface="Arial Narrow" pitchFamily="34" charset="0"/>
              </a:rPr>
              <a:t> March 1998, to concentrate Apple's efforts on returning to profitability, Jobs terminated a number of projects, such as Newton, </a:t>
            </a:r>
            <a:r>
              <a:rPr lang="en-US" sz="2300" dirty="0" err="1" smtClean="0">
                <a:latin typeface="Arial Narrow" pitchFamily="34" charset="0"/>
              </a:rPr>
              <a:t>Cyberdog</a:t>
            </a:r>
            <a:r>
              <a:rPr lang="en-US" sz="2300" dirty="0" smtClean="0">
                <a:latin typeface="Arial Narrow" pitchFamily="34" charset="0"/>
              </a:rPr>
              <a:t>, and OpenDoc. In the coming months, many employees developed a fear of encountering Jobs while riding in the elevator, "afraid that they might not have a job when the doors opened. The reality was that </a:t>
            </a:r>
            <a:r>
              <a:rPr lang="en-US" sz="2300" dirty="0" err="1" smtClean="0">
                <a:latin typeface="Arial Narrow" pitchFamily="34" charset="0"/>
              </a:rPr>
              <a:t>Jobs's</a:t>
            </a:r>
            <a:r>
              <a:rPr lang="en-US" sz="2300" dirty="0" smtClean="0">
                <a:latin typeface="Arial Narrow" pitchFamily="34" charset="0"/>
              </a:rPr>
              <a:t> summary executions were rare, but a handful of victims was enough to terrorize a whole company."Jobs also changed the licensing program for Macintosh clones, making it too costly for the manufacturers to continue making machines.</a:t>
            </a:r>
          </a:p>
          <a:p>
            <a:pPr>
              <a:lnSpc>
                <a:spcPct val="150000"/>
              </a:lnSpc>
            </a:pPr>
            <a:r>
              <a:rPr lang="en-US" sz="2300" dirty="0" smtClean="0">
                <a:latin typeface="Arial Narrow" pitchFamily="34" charset="0"/>
              </a:rPr>
              <a:t>With the purchase of NeXT, much of the company's technology found its way into Apple products, most notably </a:t>
            </a:r>
            <a:r>
              <a:rPr lang="en-US" sz="2300" dirty="0" err="1" smtClean="0">
                <a:latin typeface="Arial Narrow" pitchFamily="34" charset="0"/>
              </a:rPr>
              <a:t>NeXTSTEP</a:t>
            </a:r>
            <a:r>
              <a:rPr lang="en-US" sz="2300" dirty="0" smtClean="0">
                <a:latin typeface="Arial Narrow" pitchFamily="34" charset="0"/>
              </a:rPr>
              <a:t> ,which evolved into Mac OS X. Under </a:t>
            </a:r>
            <a:r>
              <a:rPr lang="en-US" sz="2300" dirty="0" err="1" smtClean="0">
                <a:latin typeface="Arial Narrow" pitchFamily="34" charset="0"/>
              </a:rPr>
              <a:t>Jobs's</a:t>
            </a:r>
            <a:r>
              <a:rPr lang="en-US" sz="2300" dirty="0" smtClean="0">
                <a:latin typeface="Arial Narrow" pitchFamily="34" charset="0"/>
              </a:rPr>
              <a:t> guidance, the company increased sales significantly with the introduction of the iMac and other new products; since then, appealing designs and powerful branding have worked well for Apple. At the 2000 Macworld Expo, Jobs officially dropped the "interim" modifier from his title at Apple and became permanent </a:t>
            </a:r>
            <a:r>
              <a:rPr lang="en-US" sz="2300" dirty="0" err="1" smtClean="0">
                <a:latin typeface="Arial Narrow" pitchFamily="34" charset="0"/>
              </a:rPr>
              <a:t>CEO.Jobs</a:t>
            </a:r>
            <a:r>
              <a:rPr lang="en-US" sz="2300" dirty="0" smtClean="0">
                <a:latin typeface="Arial Narrow" pitchFamily="34" charset="0"/>
              </a:rPr>
              <a:t> quipped at the time that he would be using the title "</a:t>
            </a:r>
            <a:r>
              <a:rPr lang="en-US" sz="2300" dirty="0" err="1" smtClean="0">
                <a:latin typeface="Arial Narrow" pitchFamily="34" charset="0"/>
              </a:rPr>
              <a:t>iCEO</a:t>
            </a:r>
            <a:r>
              <a:rPr lang="en-US" sz="2300" dirty="0" smtClean="0">
                <a:latin typeface="Arial Narrow" pitchFamily="34" charset="0"/>
              </a:rPr>
              <a:t>".</a:t>
            </a:r>
            <a:endParaRPr lang="en-US" sz="2300" dirty="0">
              <a:latin typeface="Arial Narrow" pitchFamily="34" charset="0"/>
            </a:endParaRPr>
          </a:p>
        </p:txBody>
      </p:sp>
    </p:spTree>
    <p:extLst>
      <p:ext uri="{BB962C8B-B14F-4D97-AF65-F5344CB8AC3E}">
        <p14:creationId xmlns:p14="http://schemas.microsoft.com/office/powerpoint/2010/main" xmlns="" val="11699320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12188825" cy="6858000"/>
          </a:xfrm>
        </p:spPr>
        <p:txBody>
          <a:bodyPr>
            <a:normAutofit fontScale="85000" lnSpcReduction="20000"/>
          </a:bodyPr>
          <a:lstStyle/>
          <a:p>
            <a:pPr>
              <a:lnSpc>
                <a:spcPct val="170000"/>
              </a:lnSpc>
            </a:pPr>
            <a:r>
              <a:rPr lang="en-US" sz="2300" cap="none" dirty="0" smtClean="0">
                <a:latin typeface="Arial Narrow" pitchFamily="34" charset="0"/>
              </a:rPr>
              <a:t>Full Name-</a:t>
            </a:r>
            <a:r>
              <a:rPr lang="en-US" sz="2300" cap="none" dirty="0" err="1" smtClean="0">
                <a:latin typeface="Arial Narrow" pitchFamily="34" charset="0"/>
              </a:rPr>
              <a:t>Sachin</a:t>
            </a:r>
            <a:r>
              <a:rPr lang="en-US" sz="2300" cap="none" dirty="0" smtClean="0">
                <a:latin typeface="Arial Narrow" pitchFamily="34" charset="0"/>
              </a:rPr>
              <a:t> </a:t>
            </a:r>
            <a:r>
              <a:rPr lang="en-US" sz="2300" cap="none" dirty="0" err="1" smtClean="0">
                <a:latin typeface="Arial Narrow" pitchFamily="34" charset="0"/>
              </a:rPr>
              <a:t>Ramesh</a:t>
            </a:r>
            <a:r>
              <a:rPr lang="en-US" sz="2300" cap="none" dirty="0" smtClean="0">
                <a:latin typeface="Arial Narrow" pitchFamily="34" charset="0"/>
              </a:rPr>
              <a:t> </a:t>
            </a:r>
            <a:r>
              <a:rPr lang="en-US" sz="2300" cap="none" dirty="0" err="1" smtClean="0">
                <a:latin typeface="Arial Narrow" pitchFamily="34" charset="0"/>
              </a:rPr>
              <a:t>Tendulkar</a:t>
            </a:r>
            <a:r>
              <a:rPr lang="en-US" sz="2300" cap="none" dirty="0" smtClean="0">
                <a:latin typeface="Arial Narrow" pitchFamily="34" charset="0"/>
              </a:rPr>
              <a:t> </a:t>
            </a:r>
          </a:p>
          <a:p>
            <a:pPr>
              <a:lnSpc>
                <a:spcPct val="170000"/>
              </a:lnSpc>
            </a:pPr>
            <a:r>
              <a:rPr lang="en-US" sz="2300" cap="none" dirty="0" smtClean="0">
                <a:latin typeface="Arial Narrow" pitchFamily="34" charset="0"/>
              </a:rPr>
              <a:t>Born-24 April 1973 (Age 39)</a:t>
            </a:r>
            <a:br>
              <a:rPr lang="en-US" sz="2300" cap="none" dirty="0" smtClean="0">
                <a:latin typeface="Arial Narrow" pitchFamily="34" charset="0"/>
              </a:rPr>
            </a:br>
            <a:r>
              <a:rPr lang="en-US" sz="2300" cap="none" dirty="0" smtClean="0">
                <a:latin typeface="Arial Narrow" pitchFamily="34" charset="0"/>
              </a:rPr>
              <a:t>Mumbai, </a:t>
            </a:r>
            <a:r>
              <a:rPr lang="en-US" sz="2300" cap="none" dirty="0" err="1" smtClean="0">
                <a:latin typeface="Arial Narrow" pitchFamily="34" charset="0"/>
              </a:rPr>
              <a:t>Maharashtra,India</a:t>
            </a:r>
            <a:r>
              <a:rPr lang="en-US" sz="2300" cap="none" dirty="0" smtClean="0">
                <a:latin typeface="Arial Narrow" pitchFamily="34" charset="0"/>
              </a:rPr>
              <a:t>,</a:t>
            </a:r>
          </a:p>
          <a:p>
            <a:pPr>
              <a:lnSpc>
                <a:spcPct val="170000"/>
              </a:lnSpc>
            </a:pPr>
            <a:r>
              <a:rPr lang="en-US" sz="2300" cap="none" dirty="0" smtClean="0">
                <a:latin typeface="Arial Narrow" pitchFamily="34" charset="0"/>
              </a:rPr>
              <a:t>Nick Name-Little Master, </a:t>
            </a:r>
            <a:r>
              <a:rPr lang="en-US" sz="2300" cap="none" dirty="0" err="1" smtClean="0">
                <a:latin typeface="Arial Narrow" pitchFamily="34" charset="0"/>
              </a:rPr>
              <a:t>Tendlya</a:t>
            </a:r>
            <a:endParaRPr lang="en-US" sz="2300" cap="none" dirty="0" smtClean="0">
              <a:latin typeface="Arial Narrow" pitchFamily="34" charset="0"/>
            </a:endParaRPr>
          </a:p>
          <a:p>
            <a:pPr>
              <a:lnSpc>
                <a:spcPct val="150000"/>
              </a:lnSpc>
            </a:pPr>
            <a:endParaRPr lang="en-US" sz="2300" b="1" cap="none" dirty="0" smtClean="0">
              <a:latin typeface="Arial Narrow" pitchFamily="34" charset="0"/>
            </a:endParaRPr>
          </a:p>
          <a:p>
            <a:pPr>
              <a:lnSpc>
                <a:spcPct val="110000"/>
              </a:lnSpc>
              <a:buFont typeface="Wingdings" pitchFamily="2" charset="2"/>
              <a:buChar char="Ø"/>
            </a:pPr>
            <a:r>
              <a:rPr lang="en-US" sz="2300" b="1" cap="none" dirty="0" err="1" smtClean="0">
                <a:latin typeface="Arial Narrow" pitchFamily="34" charset="0"/>
              </a:rPr>
              <a:t>Sachin</a:t>
            </a:r>
            <a:r>
              <a:rPr lang="en-US" sz="2300" b="1" cap="none" dirty="0" smtClean="0">
                <a:latin typeface="Arial Narrow" pitchFamily="34" charset="0"/>
              </a:rPr>
              <a:t> </a:t>
            </a:r>
            <a:r>
              <a:rPr lang="en-US" sz="2300" b="1" cap="none" dirty="0" err="1" smtClean="0">
                <a:latin typeface="Arial Narrow" pitchFamily="34" charset="0"/>
              </a:rPr>
              <a:t>Ramesh</a:t>
            </a:r>
            <a:r>
              <a:rPr lang="en-US" sz="2300" b="1" cap="none" dirty="0" smtClean="0">
                <a:latin typeface="Arial Narrow" pitchFamily="34" charset="0"/>
              </a:rPr>
              <a:t> </a:t>
            </a:r>
            <a:r>
              <a:rPr lang="en-US" sz="2300" b="1" cap="none" dirty="0" err="1" smtClean="0">
                <a:latin typeface="Arial Narrow" pitchFamily="34" charset="0"/>
              </a:rPr>
              <a:t>Tendulkar</a:t>
            </a:r>
            <a:r>
              <a:rPr lang="en-US" sz="2300" b="1" cap="none" dirty="0" smtClean="0">
                <a:latin typeface="Arial Narrow" pitchFamily="34" charset="0"/>
              </a:rPr>
              <a:t> i</a:t>
            </a:r>
            <a:r>
              <a:rPr lang="en-US" sz="2300" cap="none" dirty="0" smtClean="0">
                <a:latin typeface="Arial Narrow" pitchFamily="34" charset="0"/>
              </a:rPr>
              <a:t>s An Indian Cricketer Widely Considered To Be One Of The Greatest Batsmen Of All Time. </a:t>
            </a:r>
          </a:p>
          <a:p>
            <a:pPr>
              <a:lnSpc>
                <a:spcPct val="120000"/>
              </a:lnSpc>
              <a:buFont typeface="Wingdings" pitchFamily="2" charset="2"/>
              <a:buChar char="Ø"/>
            </a:pPr>
            <a:r>
              <a:rPr lang="en-US" sz="2300" cap="none" dirty="0" smtClean="0">
                <a:latin typeface="Arial Narrow" pitchFamily="34" charset="0"/>
              </a:rPr>
              <a:t>He Is The Leading Run-scorer And Century Maker In Test And One-day International Cricket.</a:t>
            </a:r>
          </a:p>
          <a:p>
            <a:pPr>
              <a:lnSpc>
                <a:spcPct val="150000"/>
              </a:lnSpc>
              <a:buFont typeface="Wingdings" pitchFamily="2" charset="2"/>
              <a:buChar char="Ø"/>
            </a:pPr>
            <a:r>
              <a:rPr lang="en-US" sz="2300" cap="none" dirty="0" smtClean="0">
                <a:latin typeface="Arial Narrow" pitchFamily="34" charset="0"/>
              </a:rPr>
              <a:t>He Is The First Player To Score A Double Century In </a:t>
            </a:r>
            <a:r>
              <a:rPr lang="en-US" sz="2300" cap="none" dirty="0" smtClean="0">
                <a:latin typeface="Arial Narrow" pitchFamily="34" charset="0"/>
                <a:hlinkClick r:id="rId2" tooltip="One day international"/>
              </a:rPr>
              <a:t>ODI</a:t>
            </a:r>
            <a:r>
              <a:rPr lang="en-US" sz="2300" cap="none" dirty="0" smtClean="0">
                <a:latin typeface="Arial Narrow" pitchFamily="34" charset="0"/>
              </a:rPr>
              <a:t> Cricket.</a:t>
            </a:r>
            <a:endParaRPr lang="en-US" sz="2300" cap="none" baseline="30000" dirty="0" smtClean="0">
              <a:latin typeface="Arial Narrow" pitchFamily="34" charset="0"/>
            </a:endParaRPr>
          </a:p>
          <a:p>
            <a:pPr>
              <a:lnSpc>
                <a:spcPct val="120000"/>
              </a:lnSpc>
              <a:buFont typeface="Wingdings" pitchFamily="2" charset="2"/>
              <a:buChar char="Ø"/>
            </a:pPr>
            <a:r>
              <a:rPr lang="en-US" sz="2300" cap="none" dirty="0" smtClean="0">
                <a:latin typeface="Arial Narrow" pitchFamily="34" charset="0"/>
              </a:rPr>
              <a:t>In 2002, Just 12 Years Into His Career, </a:t>
            </a:r>
            <a:r>
              <a:rPr lang="en-US" sz="2300" i="1" cap="none" dirty="0" err="1" smtClean="0">
                <a:latin typeface="Arial Narrow" pitchFamily="34" charset="0"/>
              </a:rPr>
              <a:t>Wisden</a:t>
            </a:r>
            <a:r>
              <a:rPr lang="en-US" sz="2300" i="1" cap="none" dirty="0" smtClean="0">
                <a:latin typeface="Arial Narrow" pitchFamily="34" charset="0"/>
              </a:rPr>
              <a:t> </a:t>
            </a:r>
            <a:r>
              <a:rPr lang="en-US" sz="2300" cap="none" dirty="0" smtClean="0">
                <a:latin typeface="Arial Narrow" pitchFamily="34" charset="0"/>
              </a:rPr>
              <a:t>Ranked Him The Second Greatest Test Batsman Of All Time, Behind Donald Bradman. And The Second Greatest One-day-international (ODI) Batsman Of All Time, Behind </a:t>
            </a:r>
            <a:r>
              <a:rPr lang="en-US" sz="2300" cap="none" dirty="0" err="1" smtClean="0">
                <a:latin typeface="Arial Narrow" pitchFamily="34" charset="0"/>
              </a:rPr>
              <a:t>Viv</a:t>
            </a:r>
            <a:r>
              <a:rPr lang="en-US" sz="2300" cap="none" dirty="0" smtClean="0">
                <a:latin typeface="Arial Narrow" pitchFamily="34" charset="0"/>
              </a:rPr>
              <a:t> Richards.</a:t>
            </a:r>
          </a:p>
          <a:p>
            <a:pPr>
              <a:lnSpc>
                <a:spcPct val="110000"/>
              </a:lnSpc>
              <a:buFont typeface="Wingdings" pitchFamily="2" charset="2"/>
              <a:buChar char="Ø"/>
            </a:pPr>
            <a:r>
              <a:rPr lang="en-US" sz="2300" cap="none" dirty="0" smtClean="0">
                <a:latin typeface="Arial Narrow" pitchFamily="34" charset="0"/>
              </a:rPr>
              <a:t> </a:t>
            </a:r>
            <a:r>
              <a:rPr lang="en-US" sz="2300" cap="none" dirty="0" err="1" smtClean="0">
                <a:latin typeface="Arial Narrow" pitchFamily="34" charset="0"/>
              </a:rPr>
              <a:t>Tendulkar</a:t>
            </a:r>
            <a:r>
              <a:rPr lang="en-US" sz="2300" cap="none" dirty="0" smtClean="0">
                <a:latin typeface="Arial Narrow" pitchFamily="34" charset="0"/>
              </a:rPr>
              <a:t> Was A Part Of The 2011 Cricket World Cup Winning Indian Team In The Later Part Of His Career, His First Such Win In Six World Cup Appearances For India. </a:t>
            </a:r>
          </a:p>
          <a:p>
            <a:pPr>
              <a:lnSpc>
                <a:spcPct val="120000"/>
              </a:lnSpc>
              <a:buFont typeface="Wingdings" pitchFamily="2" charset="2"/>
              <a:buChar char="Ø"/>
            </a:pPr>
            <a:r>
              <a:rPr lang="en-US" sz="2300" cap="none" dirty="0" smtClean="0">
                <a:latin typeface="Arial Narrow" pitchFamily="34" charset="0"/>
              </a:rPr>
              <a:t>He Has Been Recommended For The Receipt Of The Bharat </a:t>
            </a:r>
            <a:r>
              <a:rPr lang="en-US" sz="2300" cap="none" dirty="0" err="1" smtClean="0">
                <a:latin typeface="Arial Narrow" pitchFamily="34" charset="0"/>
              </a:rPr>
              <a:t>Ratna</a:t>
            </a:r>
            <a:r>
              <a:rPr lang="en-US" sz="2300" cap="none" dirty="0" smtClean="0">
                <a:latin typeface="Arial Narrow" pitchFamily="34" charset="0"/>
              </a:rPr>
              <a:t>-award In Fact It Has Been Speculated That The Criteria For The Award Of The Bharat </a:t>
            </a:r>
            <a:r>
              <a:rPr lang="en-US" sz="2300" cap="none" dirty="0" err="1" smtClean="0">
                <a:latin typeface="Arial Narrow" pitchFamily="34" charset="0"/>
              </a:rPr>
              <a:t>Ratna</a:t>
            </a:r>
            <a:r>
              <a:rPr lang="en-US" sz="2300" cap="none" dirty="0" smtClean="0">
                <a:latin typeface="Arial Narrow" pitchFamily="34" charset="0"/>
              </a:rPr>
              <a:t> Was Changed To Allow Him Receive The Award.</a:t>
            </a:r>
          </a:p>
          <a:p>
            <a:pPr>
              <a:lnSpc>
                <a:spcPct val="150000"/>
              </a:lnSpc>
              <a:buFont typeface="Wingdings" pitchFamily="2" charset="2"/>
              <a:buChar char="Ø"/>
            </a:pPr>
            <a:r>
              <a:rPr lang="en-US" sz="2300" cap="none" dirty="0" smtClean="0">
                <a:latin typeface="Arial Narrow" pitchFamily="34" charset="0"/>
              </a:rPr>
              <a:t>He Is Also A Member Of </a:t>
            </a:r>
            <a:r>
              <a:rPr lang="en-US" sz="2300" cap="none" dirty="0" err="1" smtClean="0">
                <a:latin typeface="Arial Narrow" pitchFamily="34" charset="0"/>
              </a:rPr>
              <a:t>Rajya</a:t>
            </a:r>
            <a:r>
              <a:rPr lang="en-US" sz="2300" cap="none" dirty="0" smtClean="0">
                <a:latin typeface="Arial Narrow" pitchFamily="34" charset="0"/>
              </a:rPr>
              <a:t> </a:t>
            </a:r>
            <a:r>
              <a:rPr lang="en-US" sz="2300" cap="none" dirty="0" err="1" smtClean="0">
                <a:latin typeface="Arial Narrow" pitchFamily="34" charset="0"/>
              </a:rPr>
              <a:t>Sabha</a:t>
            </a:r>
            <a:r>
              <a:rPr lang="en-US" sz="2300" cap="none" dirty="0" smtClean="0">
                <a:latin typeface="Arial Narrow" pitchFamily="34" charset="0"/>
              </a:rPr>
              <a:t> Of Parliament Of India.</a:t>
            </a:r>
            <a:endParaRPr lang="en-US" sz="2300" cap="none" dirty="0">
              <a:latin typeface="Arial Narrow" pitchFamily="34" charset="0"/>
            </a:endParaRPr>
          </a:p>
        </p:txBody>
      </p:sp>
      <p:pic>
        <p:nvPicPr>
          <p:cNvPr id="4" name="Picture 3" descr="images.jpg"/>
          <p:cNvPicPr>
            <a:picLocks noChangeAspect="1"/>
          </p:cNvPicPr>
          <p:nvPr/>
        </p:nvPicPr>
        <p:blipFill>
          <a:blip r:embed="rId3" cstate="print"/>
          <a:stretch>
            <a:fillRect/>
          </a:stretch>
        </p:blipFill>
        <p:spPr>
          <a:xfrm>
            <a:off x="10056812" y="0"/>
            <a:ext cx="2132013" cy="2209800"/>
          </a:xfrm>
          <a:prstGeom prst="rect">
            <a:avLst/>
          </a:prstGeom>
        </p:spPr>
      </p:pic>
    </p:spTree>
    <p:extLst>
      <p:ext uri="{BB962C8B-B14F-4D97-AF65-F5344CB8AC3E}">
        <p14:creationId xmlns:p14="http://schemas.microsoft.com/office/powerpoint/2010/main" xmlns="" val="2329950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88825" cy="6386364"/>
          </a:xfrm>
          <a:prstGeom prst="rect">
            <a:avLst/>
          </a:prstGeom>
        </p:spPr>
        <p:txBody>
          <a:bodyPr wrap="square">
            <a:spAutoFit/>
          </a:bodyPr>
          <a:lstStyle/>
          <a:p>
            <a:r>
              <a:rPr lang="en-US" sz="2300" b="1" dirty="0" err="1" smtClean="0">
                <a:latin typeface="Arial Narrow" pitchFamily="34" charset="0"/>
              </a:rPr>
              <a:t>Sunita</a:t>
            </a:r>
            <a:r>
              <a:rPr lang="en-US" sz="2300" b="1" dirty="0" smtClean="0">
                <a:latin typeface="Arial Narrow" pitchFamily="34" charset="0"/>
              </a:rPr>
              <a:t> Williams  </a:t>
            </a:r>
          </a:p>
          <a:p>
            <a:endParaRPr lang="en-US" sz="2300" b="1" dirty="0" smtClean="0">
              <a:latin typeface="Arial Narrow" pitchFamily="34" charset="0"/>
            </a:endParaRPr>
          </a:p>
          <a:p>
            <a:r>
              <a:rPr lang="en-US" sz="2300" dirty="0" smtClean="0">
                <a:latin typeface="Arial Narrow" pitchFamily="34" charset="0"/>
              </a:rPr>
              <a:t>NASA  </a:t>
            </a:r>
            <a:r>
              <a:rPr lang="en-US" sz="2300" dirty="0" err="1" smtClean="0">
                <a:latin typeface="Arial Narrow" pitchFamily="34" charset="0"/>
              </a:rPr>
              <a:t>Astronautother</a:t>
            </a:r>
            <a:r>
              <a:rPr lang="en-US" sz="2300" dirty="0" smtClean="0">
                <a:latin typeface="Arial Narrow" pitchFamily="34" charset="0"/>
              </a:rPr>
              <a:t> </a:t>
            </a:r>
          </a:p>
          <a:p>
            <a:r>
              <a:rPr lang="en-US" sz="2300" dirty="0" smtClean="0">
                <a:latin typeface="Arial Narrow" pitchFamily="34" charset="0"/>
              </a:rPr>
              <a:t>Name :</a:t>
            </a:r>
            <a:r>
              <a:rPr lang="en-US" sz="2300" dirty="0" err="1" smtClean="0">
                <a:latin typeface="Arial Narrow" pitchFamily="34" charset="0"/>
              </a:rPr>
              <a:t>sunita</a:t>
            </a:r>
            <a:r>
              <a:rPr lang="en-US" sz="2300" dirty="0" smtClean="0">
                <a:latin typeface="Arial Narrow" pitchFamily="34" charset="0"/>
              </a:rPr>
              <a:t> </a:t>
            </a:r>
            <a:r>
              <a:rPr lang="en-US" sz="2300" dirty="0" err="1" smtClean="0">
                <a:latin typeface="Arial Narrow" pitchFamily="34" charset="0"/>
              </a:rPr>
              <a:t>Pandya</a:t>
            </a:r>
            <a:r>
              <a:rPr lang="en-US" sz="2300" dirty="0" smtClean="0">
                <a:latin typeface="Arial Narrow" pitchFamily="34" charset="0"/>
              </a:rPr>
              <a:t> </a:t>
            </a:r>
            <a:r>
              <a:rPr lang="en-US" sz="2300" dirty="0" err="1" smtClean="0">
                <a:latin typeface="Arial Narrow" pitchFamily="34" charset="0"/>
              </a:rPr>
              <a:t>Krishn</a:t>
            </a:r>
            <a:r>
              <a:rPr lang="en-US" sz="2300" dirty="0" smtClean="0">
                <a:latin typeface="Arial Narrow" pitchFamily="34" charset="0"/>
              </a:rPr>
              <a:t> </a:t>
            </a:r>
          </a:p>
          <a:p>
            <a:r>
              <a:rPr lang="en-US" sz="2300" dirty="0" err="1" smtClean="0">
                <a:latin typeface="Arial Narrow" pitchFamily="34" charset="0"/>
              </a:rPr>
              <a:t>Nationality:american</a:t>
            </a:r>
            <a:endParaRPr lang="en-US" sz="2300" dirty="0" smtClean="0">
              <a:latin typeface="Arial Narrow" pitchFamily="34" charset="0"/>
            </a:endParaRPr>
          </a:p>
          <a:p>
            <a:r>
              <a:rPr lang="en-US" sz="2300" dirty="0" err="1" smtClean="0">
                <a:latin typeface="Arial Narrow" pitchFamily="34" charset="0"/>
              </a:rPr>
              <a:t>Born;september</a:t>
            </a:r>
            <a:r>
              <a:rPr lang="en-US" sz="2300" dirty="0" smtClean="0">
                <a:latin typeface="Arial Narrow" pitchFamily="34" charset="0"/>
              </a:rPr>
              <a:t> 19, 1965 (Age 46)</a:t>
            </a:r>
            <a:br>
              <a:rPr lang="en-US" sz="2300" dirty="0" smtClean="0">
                <a:latin typeface="Arial Narrow" pitchFamily="34" charset="0"/>
              </a:rPr>
            </a:br>
            <a:r>
              <a:rPr lang="en-US" sz="2300" dirty="0" smtClean="0">
                <a:latin typeface="Arial Narrow" pitchFamily="34" charset="0"/>
              </a:rPr>
              <a:t>Euclid, Ohio, United States.</a:t>
            </a:r>
          </a:p>
          <a:p>
            <a:r>
              <a:rPr lang="en-US" sz="2300" dirty="0" smtClean="0">
                <a:latin typeface="Arial Narrow" pitchFamily="34" charset="0"/>
              </a:rPr>
              <a:t> Other Occupation: test Pilot, ,rank captain,</a:t>
            </a:r>
          </a:p>
          <a:p>
            <a:r>
              <a:rPr lang="en-US" sz="2300" dirty="0" smtClean="0">
                <a:latin typeface="Arial Narrow" pitchFamily="34" charset="0"/>
              </a:rPr>
              <a:t>Missions: sts-116, Expedition 14,expedition 15, STS-117, Soyuz TMA-05M, Expedition 32.</a:t>
            </a:r>
            <a:endParaRPr lang="en-US" sz="2300" b="1" dirty="0" smtClean="0">
              <a:latin typeface="Arial Narrow" pitchFamily="34" charset="0"/>
            </a:endParaRPr>
          </a:p>
          <a:p>
            <a:endParaRPr lang="en-US" sz="2300" b="1" dirty="0" smtClean="0">
              <a:latin typeface="Arial Narrow" pitchFamily="34" charset="0"/>
            </a:endParaRPr>
          </a:p>
          <a:p>
            <a:pPr>
              <a:buFont typeface="Wingdings" pitchFamily="2" charset="2"/>
              <a:buChar char="Ø"/>
            </a:pPr>
            <a:r>
              <a:rPr lang="en-US" sz="2300" dirty="0" err="1" smtClean="0">
                <a:latin typeface="Arial Narrow" pitchFamily="34" charset="0"/>
              </a:rPr>
              <a:t>Sunita</a:t>
            </a:r>
            <a:r>
              <a:rPr lang="en-US" sz="2300" dirty="0" smtClean="0">
                <a:latin typeface="Arial Narrow" pitchFamily="34" charset="0"/>
              </a:rPr>
              <a:t> Williams  is an American astronaut and United States Navy officer who holds the record for longest spaceflight by a woman. </a:t>
            </a:r>
          </a:p>
          <a:p>
            <a:pPr>
              <a:buFont typeface="Wingdings" pitchFamily="2" charset="2"/>
              <a:buChar char="Ø"/>
            </a:pPr>
            <a:r>
              <a:rPr lang="en-US" sz="2300" dirty="0" smtClean="0">
                <a:latin typeface="Arial Narrow" pitchFamily="34" charset="0"/>
              </a:rPr>
              <a:t>She was assigned to the International Space Station as a member of Expedition 14  and then joined Expedition 15. She holds the record of the longest space flight (195 days) among female space travelers.</a:t>
            </a:r>
          </a:p>
          <a:p>
            <a:pPr>
              <a:buFont typeface="Wingdings" pitchFamily="2" charset="2"/>
              <a:buChar char="Ø"/>
            </a:pPr>
            <a:r>
              <a:rPr lang="en-US" sz="2300" dirty="0" smtClean="0">
                <a:latin typeface="Arial Narrow" pitchFamily="34" charset="0"/>
              </a:rPr>
              <a:t>Williams also held two other records for women space </a:t>
            </a:r>
            <a:r>
              <a:rPr lang="en-US" sz="2300" dirty="0" err="1" smtClean="0">
                <a:latin typeface="Arial Narrow" pitchFamily="34" charset="0"/>
              </a:rPr>
              <a:t>travellers</a:t>
            </a:r>
            <a:r>
              <a:rPr lang="en-US" sz="2300" dirty="0" smtClean="0">
                <a:latin typeface="Arial Narrow" pitchFamily="34" charset="0"/>
              </a:rPr>
              <a:t>—most number of spacewalks (four as of 15 July 2012), and total time spent on spacewalks (29 hours and 17 minutes)—until these records were surpassed by  Peggy Whitson during Expedition 16.</a:t>
            </a:r>
          </a:p>
          <a:p>
            <a:endParaRPr lang="en-US" dirty="0"/>
          </a:p>
        </p:txBody>
      </p:sp>
      <p:pic>
        <p:nvPicPr>
          <p:cNvPr id="10" name="Picture 9" descr="220px-Sunita_Williams.jpg"/>
          <p:cNvPicPr>
            <a:picLocks noChangeAspect="1"/>
          </p:cNvPicPr>
          <p:nvPr/>
        </p:nvPicPr>
        <p:blipFill>
          <a:blip r:embed="rId2" cstate="print"/>
          <a:stretch>
            <a:fillRect/>
          </a:stretch>
        </p:blipFill>
        <p:spPr>
          <a:xfrm>
            <a:off x="9752012" y="0"/>
            <a:ext cx="2436812" cy="2667000"/>
          </a:xfrm>
          <a:prstGeom prst="rect">
            <a:avLst/>
          </a:prstGeom>
        </p:spPr>
      </p:pic>
    </p:spTree>
    <p:extLst>
      <p:ext uri="{BB962C8B-B14F-4D97-AF65-F5344CB8AC3E}">
        <p14:creationId xmlns:p14="http://schemas.microsoft.com/office/powerpoint/2010/main" xmlns="" val="41308432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88825" cy="8956298"/>
          </a:xfrm>
          <a:prstGeom prst="rect">
            <a:avLst/>
          </a:prstGeom>
        </p:spPr>
        <p:txBody>
          <a:bodyPr wrap="square">
            <a:spAutoFit/>
          </a:bodyPr>
          <a:lstStyle/>
          <a:p>
            <a:pPr lvl="1">
              <a:lnSpc>
                <a:spcPct val="150000"/>
              </a:lnSpc>
              <a:buFont typeface="Wingdings" pitchFamily="2" charset="2"/>
              <a:buChar char="Ø"/>
            </a:pPr>
            <a:r>
              <a:rPr lang="en-US" sz="2200" dirty="0" smtClean="0">
                <a:latin typeface="Arial Narrow" pitchFamily="34" charset="0"/>
              </a:rPr>
              <a:t>Williams was born in </a:t>
            </a:r>
            <a:r>
              <a:rPr lang="en-US" sz="2200" dirty="0" smtClean="0">
                <a:latin typeface="Arial Narrow" pitchFamily="34" charset="0"/>
                <a:hlinkClick r:id="rId3" tooltip="Euclid, Ohio"/>
              </a:rPr>
              <a:t>Euclid, Ohio</a:t>
            </a:r>
            <a:r>
              <a:rPr lang="en-US" sz="2200" dirty="0" smtClean="0">
                <a:latin typeface="Arial Narrow" pitchFamily="34" charset="0"/>
              </a:rPr>
              <a:t> to </a:t>
            </a:r>
            <a:r>
              <a:rPr lang="en-US" sz="2200" dirty="0" smtClean="0">
                <a:latin typeface="Arial Narrow" pitchFamily="34" charset="0"/>
                <a:hlinkClick r:id="rId4" tooltip="Deepak Pandya"/>
              </a:rPr>
              <a:t>Deepak </a:t>
            </a:r>
            <a:r>
              <a:rPr lang="en-US" sz="2200" dirty="0" err="1" smtClean="0">
                <a:latin typeface="Arial Narrow" pitchFamily="34" charset="0"/>
                <a:hlinkClick r:id="rId4" tooltip="Deepak Pandya"/>
              </a:rPr>
              <a:t>Pandya</a:t>
            </a:r>
            <a:r>
              <a:rPr lang="en-US" sz="2200" dirty="0" smtClean="0">
                <a:latin typeface="Arial Narrow" pitchFamily="34" charset="0"/>
              </a:rPr>
              <a:t> and Bonnie </a:t>
            </a:r>
            <a:r>
              <a:rPr lang="en-US" sz="2200" dirty="0" err="1" smtClean="0">
                <a:latin typeface="Arial Narrow" pitchFamily="34" charset="0"/>
              </a:rPr>
              <a:t>Pandya</a:t>
            </a:r>
            <a:r>
              <a:rPr lang="en-US" sz="2200" dirty="0" smtClean="0">
                <a:latin typeface="Arial Narrow" pitchFamily="34" charset="0"/>
              </a:rPr>
              <a:t>, who reside in </a:t>
            </a:r>
            <a:r>
              <a:rPr lang="en-US" sz="2200" dirty="0" smtClean="0">
                <a:latin typeface="Arial Narrow" pitchFamily="34" charset="0"/>
                <a:hlinkClick r:id="rId5" tooltip="Falmouth, Massachusetts"/>
              </a:rPr>
              <a:t>Falmouth, Massachusetts</a:t>
            </a:r>
            <a:r>
              <a:rPr lang="en-US" sz="2200" dirty="0" smtClean="0">
                <a:latin typeface="Arial Narrow" pitchFamily="34" charset="0"/>
              </a:rPr>
              <a:t>; Deepak </a:t>
            </a:r>
            <a:r>
              <a:rPr lang="en-US" sz="2200" dirty="0" err="1" smtClean="0">
                <a:latin typeface="Arial Narrow" pitchFamily="34" charset="0"/>
              </a:rPr>
              <a:t>Pandya</a:t>
            </a:r>
            <a:r>
              <a:rPr lang="en-US" sz="2200" dirty="0" smtClean="0">
                <a:latin typeface="Arial Narrow" pitchFamily="34" charset="0"/>
              </a:rPr>
              <a:t> is a well-known </a:t>
            </a:r>
            <a:r>
              <a:rPr lang="en-US" sz="2200" dirty="0" err="1" smtClean="0">
                <a:latin typeface="Arial Narrow" pitchFamily="34" charset="0"/>
                <a:hlinkClick r:id="rId6" tooltip="Neuroanatomist"/>
              </a:rPr>
              <a:t>neuroanatomist</a:t>
            </a:r>
            <a:r>
              <a:rPr lang="en-US" sz="2200" dirty="0" smtClean="0">
                <a:latin typeface="Arial Narrow" pitchFamily="34" charset="0"/>
              </a:rPr>
              <a:t>.</a:t>
            </a:r>
          </a:p>
          <a:p>
            <a:pPr lvl="1">
              <a:lnSpc>
                <a:spcPct val="150000"/>
              </a:lnSpc>
              <a:buFont typeface="Wingdings" pitchFamily="2" charset="2"/>
              <a:buChar char="Ø"/>
            </a:pPr>
            <a:r>
              <a:rPr lang="en-US" sz="2200" dirty="0" smtClean="0">
                <a:latin typeface="Arial Narrow" pitchFamily="34" charset="0"/>
              </a:rPr>
              <a:t>She is married to Michael J. Williams, a </a:t>
            </a:r>
            <a:r>
              <a:rPr lang="en-US" sz="2200" dirty="0" smtClean="0">
                <a:latin typeface="Arial Narrow" pitchFamily="34" charset="0"/>
                <a:hlinkClick r:id="rId7" tooltip="Federal law enforcement in the United States"/>
              </a:rPr>
              <a:t>Federal police officer</a:t>
            </a:r>
            <a:r>
              <a:rPr lang="en-US" sz="2200" dirty="0" smtClean="0">
                <a:latin typeface="Arial Narrow" pitchFamily="34" charset="0"/>
              </a:rPr>
              <a:t> in </a:t>
            </a:r>
            <a:r>
              <a:rPr lang="en-US" sz="2200" dirty="0" smtClean="0">
                <a:latin typeface="Arial Narrow" pitchFamily="34" charset="0"/>
                <a:hlinkClick r:id="rId8" tooltip="Oregon"/>
              </a:rPr>
              <a:t>Oregon</a:t>
            </a:r>
            <a:r>
              <a:rPr lang="en-US" sz="2200" dirty="0" smtClean="0">
                <a:latin typeface="Arial Narrow" pitchFamily="34" charset="0"/>
              </a:rPr>
              <a:t>. The two have been married for more than 20 years, and both flew </a:t>
            </a:r>
            <a:r>
              <a:rPr lang="en-US" sz="2200" dirty="0" smtClean="0">
                <a:latin typeface="Arial Narrow" pitchFamily="34" charset="0"/>
                <a:hlinkClick r:id="rId9" tooltip="Helicopter"/>
              </a:rPr>
              <a:t>helicopters</a:t>
            </a:r>
            <a:r>
              <a:rPr lang="en-US" sz="2200" dirty="0" smtClean="0">
                <a:latin typeface="Arial Narrow" pitchFamily="34" charset="0"/>
              </a:rPr>
              <a:t> in the early days of their careers.</a:t>
            </a:r>
          </a:p>
          <a:p>
            <a:pPr lvl="1">
              <a:lnSpc>
                <a:spcPct val="150000"/>
              </a:lnSpc>
              <a:buFont typeface="Wingdings" pitchFamily="2" charset="2"/>
              <a:buChar char="Ø"/>
            </a:pPr>
            <a:r>
              <a:rPr lang="en-US" sz="2200" dirty="0" smtClean="0">
                <a:latin typeface="Arial Narrow" pitchFamily="34" charset="0"/>
              </a:rPr>
              <a:t>Williams is the second woman of Indian origin to have been selected by </a:t>
            </a:r>
            <a:r>
              <a:rPr lang="en-US" sz="2200" dirty="0" smtClean="0">
                <a:latin typeface="Arial Narrow" pitchFamily="34" charset="0"/>
                <a:hlinkClick r:id="rId10" tooltip="NASA"/>
              </a:rPr>
              <a:t>NASA</a:t>
            </a:r>
            <a:r>
              <a:rPr lang="en-US" sz="2200" dirty="0" smtClean="0">
                <a:latin typeface="Arial Narrow" pitchFamily="34" charset="0"/>
              </a:rPr>
              <a:t> for a space mission after </a:t>
            </a:r>
            <a:r>
              <a:rPr lang="en-US" sz="2200" dirty="0" err="1" smtClean="0">
                <a:latin typeface="Arial Narrow" pitchFamily="34" charset="0"/>
                <a:hlinkClick r:id="rId11" tooltip="Kalpana Chawla"/>
              </a:rPr>
              <a:t>Kalpana</a:t>
            </a:r>
            <a:r>
              <a:rPr lang="en-US" sz="2200" dirty="0" smtClean="0">
                <a:latin typeface="Arial Narrow" pitchFamily="34" charset="0"/>
                <a:hlinkClick r:id="rId11" tooltip="Kalpana Chawla"/>
              </a:rPr>
              <a:t> </a:t>
            </a:r>
            <a:r>
              <a:rPr lang="en-US" sz="2200" dirty="0" err="1" smtClean="0">
                <a:latin typeface="Arial Narrow" pitchFamily="34" charset="0"/>
                <a:hlinkClick r:id="rId11" tooltip="Kalpana Chawla"/>
              </a:rPr>
              <a:t>Chawla</a:t>
            </a:r>
            <a:r>
              <a:rPr lang="en-US" sz="2200" dirty="0" smtClean="0">
                <a:latin typeface="Arial Narrow" pitchFamily="34" charset="0"/>
              </a:rPr>
              <a:t> and the second Astronaut of Slovenian origin after </a:t>
            </a:r>
            <a:r>
              <a:rPr lang="en-US" sz="2200" dirty="0" smtClean="0">
                <a:latin typeface="Arial Narrow" pitchFamily="34" charset="0"/>
                <a:hlinkClick r:id="rId12" tooltip="Ronald M. Sega"/>
              </a:rPr>
              <a:t>Ronald M. Sega</a:t>
            </a:r>
            <a:r>
              <a:rPr lang="en-US" sz="2200" dirty="0" smtClean="0">
                <a:latin typeface="Arial Narrow" pitchFamily="34" charset="0"/>
              </a:rPr>
              <a:t>. </a:t>
            </a:r>
          </a:p>
          <a:p>
            <a:pPr lvl="1">
              <a:lnSpc>
                <a:spcPct val="150000"/>
              </a:lnSpc>
              <a:buFont typeface="Wingdings" pitchFamily="2" charset="2"/>
              <a:buChar char="Ø"/>
            </a:pPr>
            <a:r>
              <a:rPr lang="en-US" sz="2200" dirty="0" smtClean="0">
                <a:latin typeface="Arial Narrow" pitchFamily="34" charset="0"/>
              </a:rPr>
              <a:t>She holds the record for the longest spaceflight by a woman (195 days).</a:t>
            </a:r>
          </a:p>
          <a:p>
            <a:pPr lvl="1">
              <a:lnSpc>
                <a:spcPct val="150000"/>
              </a:lnSpc>
              <a:buFont typeface="Wingdings" pitchFamily="2" charset="2"/>
              <a:buChar char="Ø"/>
            </a:pPr>
            <a:r>
              <a:rPr lang="en-US" sz="2200" dirty="0" err="1" smtClean="0">
                <a:latin typeface="Arial Narrow" pitchFamily="34" charset="0"/>
              </a:rPr>
              <a:t>Sunita</a:t>
            </a:r>
            <a:r>
              <a:rPr lang="en-US" sz="2200" dirty="0" smtClean="0">
                <a:latin typeface="Arial Narrow" pitchFamily="34" charset="0"/>
              </a:rPr>
              <a:t> Williams has expressed a desire to adopt a girl from </a:t>
            </a:r>
            <a:r>
              <a:rPr lang="en-US" sz="2200" dirty="0" err="1" smtClean="0">
                <a:latin typeface="Arial Narrow" pitchFamily="34" charset="0"/>
                <a:hlinkClick r:id="rId13" tooltip="Ahmedabad"/>
              </a:rPr>
              <a:t>Ahmedabad</a:t>
            </a:r>
            <a:r>
              <a:rPr lang="en-US" sz="2200" dirty="0" smtClean="0">
                <a:latin typeface="Arial Narrow" pitchFamily="34" charset="0"/>
              </a:rPr>
              <a:t>.</a:t>
            </a:r>
          </a:p>
          <a:p>
            <a:pPr lvl="1">
              <a:lnSpc>
                <a:spcPct val="150000"/>
              </a:lnSpc>
              <a:buFont typeface="Wingdings" pitchFamily="2" charset="2"/>
              <a:buChar char="Ø"/>
            </a:pPr>
            <a:r>
              <a:rPr lang="en-US" sz="2200" dirty="0" smtClean="0">
                <a:latin typeface="Arial Narrow" pitchFamily="34" charset="0"/>
              </a:rPr>
              <a:t>Selected by </a:t>
            </a:r>
            <a:r>
              <a:rPr lang="en-US" sz="2200" dirty="0" smtClean="0">
                <a:latin typeface="Arial Narrow" pitchFamily="34" charset="0"/>
                <a:hlinkClick r:id="rId10" tooltip="NASA"/>
              </a:rPr>
              <a:t>NASA</a:t>
            </a:r>
            <a:r>
              <a:rPr lang="en-US" sz="2200" dirty="0" smtClean="0">
                <a:latin typeface="Arial Narrow" pitchFamily="34" charset="0"/>
              </a:rPr>
              <a:t> in June 1998, Williams began her training in August 1998. Her Astronaut Candidate training included orientation briefings and tours, numerous scientific and technical briefings, intensive instruction in Shuttle and International Space Station systems, physiological training and ground school to prepare for </a:t>
            </a:r>
            <a:r>
              <a:rPr lang="en-US" sz="2200" dirty="0" smtClean="0">
                <a:latin typeface="Arial Narrow" pitchFamily="34" charset="0"/>
                <a:hlinkClick r:id="rId14" tooltip="T-38 Talon"/>
              </a:rPr>
              <a:t>T-38</a:t>
            </a:r>
            <a:r>
              <a:rPr lang="en-US" sz="2200" dirty="0" smtClean="0">
                <a:latin typeface="Arial Narrow" pitchFamily="34" charset="0"/>
              </a:rPr>
              <a:t> flight training, as well as learning water and wilderness survival techniques.</a:t>
            </a:r>
            <a:r>
              <a:rPr lang="en-US" sz="2200" dirty="0" smtClean="0"/>
              <a:t> </a:t>
            </a:r>
          </a:p>
          <a:p>
            <a:endParaRPr lang="en-US" dirty="0" smtClean="0"/>
          </a:p>
          <a:p>
            <a:endParaRPr lang="en-US" dirty="0" smtClean="0"/>
          </a:p>
          <a:p>
            <a:endParaRPr lang="en-US" dirty="0" smtClean="0"/>
          </a:p>
          <a:p>
            <a:endParaRPr lang="en-US" dirty="0" smtClean="0">
              <a:latin typeface="Arial Narrow" pitchFamily="34" charset="0"/>
            </a:endParaRPr>
          </a:p>
          <a:p>
            <a:endParaRPr lang="en-US" dirty="0" smtClean="0">
              <a:latin typeface="Arial Narrow" pitchFamily="34" charset="0"/>
            </a:endParaRPr>
          </a:p>
          <a:p>
            <a:endParaRPr lang="en-US" dirty="0" smtClean="0">
              <a:latin typeface="Arial Narrow" pitchFamily="34" charset="0"/>
            </a:endParaRPr>
          </a:p>
          <a:p>
            <a:endParaRPr lang="en-US" dirty="0" smtClean="0">
              <a:latin typeface="Arial Narrow" pitchFamily="34" charset="0"/>
            </a:endParaRPr>
          </a:p>
          <a:p>
            <a:endParaRPr lang="en-US" dirty="0" smtClean="0">
              <a:latin typeface="Arial Narrow" pitchFamily="34" charset="0"/>
            </a:endParaRPr>
          </a:p>
          <a:p>
            <a:endParaRPr lang="en-US" dirty="0" smtClean="0"/>
          </a:p>
          <a:p>
            <a:endParaRPr lang="en-US" dirty="0"/>
          </a:p>
        </p:txBody>
      </p:sp>
    </p:spTree>
    <p:extLst>
      <p:ext uri="{BB962C8B-B14F-4D97-AF65-F5344CB8AC3E}">
        <p14:creationId xmlns:p14="http://schemas.microsoft.com/office/powerpoint/2010/main" xmlns="" val="3718414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5012" y="2743200"/>
            <a:ext cx="5561779" cy="1006429"/>
          </a:xfrm>
          <a:prstGeom prst="rect">
            <a:avLst/>
          </a:prstGeom>
          <a:noFill/>
        </p:spPr>
        <p:txBody>
          <a:bodyPr wrap="none" rtlCol="0">
            <a:spAutoFit/>
            <a:scene3d>
              <a:camera prst="orthographicFront"/>
              <a:lightRig rig="threePt" dir="t"/>
            </a:scene3d>
            <a:sp3d extrusionH="57150">
              <a:bevelT w="38100" h="38100" prst="angle"/>
            </a:sp3d>
          </a:bodyPr>
          <a:lstStyle/>
          <a:p>
            <a:pPr>
              <a:lnSpc>
                <a:spcPct val="90000"/>
              </a:lnSpc>
            </a:pPr>
            <a:r>
              <a:rPr lang="en-US" sz="6600" i="1" dirty="0" smtClean="0">
                <a:effectLst>
                  <a:outerShdw blurRad="60007" dist="310007" dir="7680000" sy="30000" kx="1300200" algn="ctr" rotWithShape="0">
                    <a:prstClr val="black">
                      <a:alpha val="32000"/>
                    </a:prstClr>
                  </a:outerShdw>
                </a:effectLst>
              </a:rPr>
              <a:t>THANK YOU</a:t>
            </a:r>
            <a:endParaRPr lang="en-US" sz="6600" i="1" dirty="0">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xmlns="" val="22543110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S102801115">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Woodgrain_16x9">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miter lim="800000"/>
        </a:ln>
        <a:ln w="19050" cap="flat" cmpd="sng" algn="ctr">
          <a:solidFill>
            <a:schemeClr val="phClr"/>
          </a:solidFill>
          <a:miter lim="800000"/>
        </a:ln>
        <a:ln w="28575" cap="flat" cmpd="sng" algn="ctr">
          <a:solidFill>
            <a:schemeClr val="phClr"/>
          </a:solidFill>
          <a:miter lim="800000"/>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Woodgrain_16x9">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miter lim="800000"/>
        </a:ln>
        <a:ln w="19050" cap="flat" cmpd="sng" algn="ctr">
          <a:solidFill>
            <a:schemeClr val="phClr"/>
          </a:solidFill>
          <a:miter lim="800000"/>
        </a:ln>
        <a:ln w="28575" cap="flat" cmpd="sng" algn="ctr">
          <a:solidFill>
            <a:schemeClr val="phClr"/>
          </a:solidFill>
          <a:miter lim="800000"/>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Woodgrain_16x9">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miter lim="800000"/>
        </a:ln>
        <a:ln w="19050" cap="flat" cmpd="sng" algn="ctr">
          <a:solidFill>
            <a:schemeClr val="phClr"/>
          </a:solidFill>
          <a:miter lim="800000"/>
        </a:ln>
        <a:ln w="28575" cap="flat" cmpd="sng" algn="ctr">
          <a:solidFill>
            <a:schemeClr val="phClr"/>
          </a:solidFill>
          <a:miter lim="800000"/>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99D1F35-D690-462B-8ABB-6D4DC8E181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TS102801115</Template>
  <TotalTime>0</TotalTime>
  <Words>122</Words>
  <Application>Microsoft Office PowerPoint</Application>
  <PresentationFormat>Custom</PresentationFormat>
  <Paragraphs>56</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TS102801115</vt:lpstr>
      <vt:lpstr>Project Goal:- To recognize how a contributor consciously widens and depends in his/her ‘’success vision’’ through life’s experience(using case study of well known personalities).Also seeing the connection between one’s success and the career choices one makes.</vt:lpstr>
      <vt:lpstr>Slide 2</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2012-07-30T13:06:22Z</dcterms:created>
  <dcterms:modified xsi:type="dcterms:W3CDTF">2012-10-09T19:23:17Z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TC028011159991</vt:lpwstr>
  </property>
</Properties>
</file>