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sldIdLst>
    <p:sldId id="265" r:id="rId2"/>
    <p:sldId id="257" r:id="rId3"/>
    <p:sldId id="266" r:id="rId4"/>
    <p:sldId id="258" r:id="rId5"/>
    <p:sldId id="259" r:id="rId6"/>
    <p:sldId id="260" r:id="rId7"/>
    <p:sldId id="267"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2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171DE3-1E94-4404-8D9F-E90F0DB4451C}" type="datetimeFigureOut">
              <a:rPr lang="en-US" smtClean="0"/>
              <a:pPr/>
              <a:t>10/5/2012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9B4EA9-922E-4595-BD71-27C686419F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171DE3-1E94-4404-8D9F-E90F0DB4451C}" type="datetimeFigureOut">
              <a:rPr lang="en-US" smtClean="0"/>
              <a:pPr/>
              <a:t>10/5/2012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9B4EA9-922E-4595-BD71-27C686419F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171DE3-1E94-4404-8D9F-E90F0DB4451C}" type="datetimeFigureOut">
              <a:rPr lang="en-US" smtClean="0"/>
              <a:pPr/>
              <a:t>10/5/2012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9B4EA9-922E-4595-BD71-27C686419F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171DE3-1E94-4404-8D9F-E90F0DB4451C}" type="datetimeFigureOut">
              <a:rPr lang="en-US" smtClean="0"/>
              <a:pPr/>
              <a:t>10/5/2012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9B4EA9-922E-4595-BD71-27C686419F5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171DE3-1E94-4404-8D9F-E90F0DB4451C}" type="datetimeFigureOut">
              <a:rPr lang="en-US" smtClean="0"/>
              <a:pPr/>
              <a:t>10/5/2012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9B4EA9-922E-4595-BD71-27C686419F5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171DE3-1E94-4404-8D9F-E90F0DB4451C}" type="datetimeFigureOut">
              <a:rPr lang="en-US" smtClean="0"/>
              <a:pPr/>
              <a:t>10/5/2012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9B4EA9-922E-4595-BD71-27C686419F5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171DE3-1E94-4404-8D9F-E90F0DB4451C}" type="datetimeFigureOut">
              <a:rPr lang="en-US" smtClean="0"/>
              <a:pPr/>
              <a:t>10/5/2012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9B4EA9-922E-4595-BD71-27C686419F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171DE3-1E94-4404-8D9F-E90F0DB4451C}" type="datetimeFigureOut">
              <a:rPr lang="en-US" smtClean="0"/>
              <a:pPr/>
              <a:t>10/5/2012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9B4EA9-922E-4595-BD71-27C686419F5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171DE3-1E94-4404-8D9F-E90F0DB4451C}" type="datetimeFigureOut">
              <a:rPr lang="en-US" smtClean="0"/>
              <a:pPr/>
              <a:t>10/5/2012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9B4EA9-922E-4595-BD71-27C686419F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171DE3-1E94-4404-8D9F-E90F0DB4451C}" type="datetimeFigureOut">
              <a:rPr lang="en-US" smtClean="0"/>
              <a:pPr/>
              <a:t>10/5/2012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9B4EA9-922E-4595-BD71-27C686419F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171DE3-1E94-4404-8D9F-E90F0DB4451C}" type="datetimeFigureOut">
              <a:rPr lang="en-US" smtClean="0"/>
              <a:pPr/>
              <a:t>10/5/2012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9B4EA9-922E-4595-BD71-27C686419F5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171DE3-1E94-4404-8D9F-E90F0DB4451C}" type="datetimeFigureOut">
              <a:rPr lang="en-US" smtClean="0"/>
              <a:pPr/>
              <a:t>10/5/2012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9B4EA9-922E-4595-BD71-27C686419F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81328"/>
            <a:ext cx="8229600" cy="4767072"/>
          </a:xfrm>
        </p:spPr>
        <p:txBody>
          <a:bodyPr>
            <a:normAutofit fontScale="92500" lnSpcReduction="10000"/>
          </a:bodyPr>
          <a:lstStyle/>
          <a:p>
            <a:pPr>
              <a:buNone/>
            </a:pPr>
            <a:endParaRPr lang="en-US" sz="4600" dirty="0" smtClean="0">
              <a:solidFill>
                <a:srgbClr val="7030A0"/>
              </a:solidFill>
            </a:endParaRPr>
          </a:p>
          <a:p>
            <a:r>
              <a:rPr lang="en-US" sz="4800" b="1" dirty="0" smtClean="0"/>
              <a:t>Project Goal: </a:t>
            </a:r>
            <a:r>
              <a:rPr lang="en-US" sz="4800" b="1" i="1" dirty="0" smtClean="0"/>
              <a:t>To study how people (contributors) “engage deeply” in their work, and how they</a:t>
            </a:r>
          </a:p>
          <a:p>
            <a:pPr>
              <a:buNone/>
            </a:pPr>
            <a:r>
              <a:rPr lang="en-US" sz="4800" b="1" i="1" dirty="0" smtClean="0"/>
              <a:t>demonstrated “engaging deeply” practices.</a:t>
            </a:r>
            <a:endParaRPr lang="en-US" sz="4600" b="1" dirty="0" smtClean="0">
              <a:solidFill>
                <a:srgbClr val="7030A0"/>
              </a:solidFill>
            </a:endParaRPr>
          </a:p>
        </p:txBody>
      </p:sp>
      <p:sp>
        <p:nvSpPr>
          <p:cNvPr id="4" name="Title 3"/>
          <p:cNvSpPr>
            <a:spLocks noGrp="1"/>
          </p:cNvSpPr>
          <p:nvPr>
            <p:ph type="title"/>
          </p:nvPr>
        </p:nvSpPr>
        <p:spPr/>
        <p:txBody>
          <a:bodyPr/>
          <a:lstStyle/>
          <a:p>
            <a:r>
              <a:rPr lang="en-US" dirty="0" smtClean="0"/>
              <a:t>CHAPTER :ENGAGE DEEPLY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en-US" sz="3300" dirty="0" smtClean="0"/>
              <a:t>Contributor’s </a:t>
            </a:r>
            <a:r>
              <a:rPr lang="en-US" sz="3300" dirty="0"/>
              <a:t>Mindset is the </a:t>
            </a:r>
            <a:r>
              <a:rPr lang="en-US" sz="3300" dirty="0" smtClean="0"/>
              <a:t>Contributor’s   approach </a:t>
            </a:r>
            <a:r>
              <a:rPr lang="en-US" sz="3300" dirty="0"/>
              <a:t>to work.</a:t>
            </a:r>
          </a:p>
          <a:p>
            <a:r>
              <a:rPr lang="en-US" sz="3300" dirty="0"/>
              <a:t>Contributors are instantly distinguished by the way </a:t>
            </a:r>
            <a:r>
              <a:rPr lang="en-US" sz="3300" dirty="0" smtClean="0"/>
              <a:t>they approach </a:t>
            </a:r>
            <a:r>
              <a:rPr lang="en-US" sz="3300" dirty="0"/>
              <a:t>work. They get involved. They are enthusiastic. </a:t>
            </a:r>
            <a:r>
              <a:rPr lang="en-US" sz="3300" dirty="0" smtClean="0"/>
              <a:t>They go </a:t>
            </a:r>
            <a:r>
              <a:rPr lang="en-US" sz="3300" dirty="0"/>
              <a:t>deep into the subject.</a:t>
            </a:r>
          </a:p>
          <a:p>
            <a:r>
              <a:rPr lang="en-US" sz="3300" dirty="0"/>
              <a:t>In short, Contributors love what they </a:t>
            </a:r>
            <a:r>
              <a:rPr lang="en-US" sz="3300" dirty="0" smtClean="0"/>
              <a:t>do.</a:t>
            </a:r>
          </a:p>
          <a:p>
            <a:r>
              <a:rPr lang="en-US" sz="3300" dirty="0" smtClean="0"/>
              <a:t> This </a:t>
            </a:r>
            <a:r>
              <a:rPr lang="en-US" sz="3300" dirty="0"/>
              <a:t>is in direct contrast to Non-contributors who want to </a:t>
            </a:r>
            <a:r>
              <a:rPr lang="en-US" sz="3300" dirty="0" smtClean="0"/>
              <a:t>do only </a:t>
            </a:r>
            <a:r>
              <a:rPr lang="en-US" sz="3300" dirty="0"/>
              <a:t>what they love – an approach that seems </a:t>
            </a:r>
            <a:r>
              <a:rPr lang="en-US" sz="3300" dirty="0" smtClean="0"/>
              <a:t>reasonable until </a:t>
            </a:r>
            <a:r>
              <a:rPr lang="en-US" sz="3300" dirty="0"/>
              <a:t>you realize that life and workplaces have so much </a:t>
            </a:r>
            <a:r>
              <a:rPr lang="en-US" sz="3300" dirty="0" smtClean="0"/>
              <a:t>variety that </a:t>
            </a:r>
            <a:r>
              <a:rPr lang="en-US" sz="3300" dirty="0"/>
              <a:t>you may very often be called upon to do tasks that </a:t>
            </a:r>
            <a:r>
              <a:rPr lang="en-US" sz="3300" dirty="0" smtClean="0"/>
              <a:t>seem unpleasant </a:t>
            </a:r>
            <a:r>
              <a:rPr lang="en-US" sz="3300" dirty="0"/>
              <a:t>or boring until you get </a:t>
            </a:r>
            <a:r>
              <a:rPr lang="en-US" sz="3300" dirty="0" smtClean="0"/>
              <a:t>involved</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a:bodyPr>
          <a:lstStyle/>
          <a:p>
            <a:r>
              <a:rPr lang="en-US" sz="2800" dirty="0" smtClean="0"/>
              <a:t>This is in direct contrast to Non-contributors who want to do only what they love – an approach that seems reasonable until you realize that life and workplaces have so much variety that you may very often be called upon to do tasks that seem unpleasant or boring until you get involved.</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Grp="1" noChangeAspect="1" noChangeArrowheads="1"/>
          </p:cNvPicPr>
          <p:nvPr>
            <p:ph sz="half" idx="1"/>
          </p:nvPr>
        </p:nvPicPr>
        <p:blipFill>
          <a:blip r:embed="rId2" cstate="print"/>
          <a:srcRect/>
          <a:stretch>
            <a:fillRect/>
          </a:stretch>
        </p:blipFill>
        <p:spPr bwMode="auto">
          <a:xfrm>
            <a:off x="457200" y="609600"/>
            <a:ext cx="4038600" cy="5181600"/>
          </a:xfrm>
          <a:prstGeom prst="rect">
            <a:avLst/>
          </a:prstGeom>
          <a:noFill/>
          <a:ln w="9525">
            <a:noFill/>
            <a:miter lim="800000"/>
            <a:headEnd/>
            <a:tailEnd/>
          </a:ln>
          <a:effectLst/>
        </p:spPr>
      </p:pic>
      <p:pic>
        <p:nvPicPr>
          <p:cNvPr id="1031" name="Picture 7"/>
          <p:cNvPicPr>
            <a:picLocks noGrp="1" noChangeAspect="1" noChangeArrowheads="1"/>
          </p:cNvPicPr>
          <p:nvPr>
            <p:ph sz="half" idx="2"/>
          </p:nvPr>
        </p:nvPicPr>
        <p:blipFill>
          <a:blip r:embed="rId3" cstate="print"/>
          <a:srcRect/>
          <a:stretch>
            <a:fillRect/>
          </a:stretch>
        </p:blipFill>
        <p:spPr bwMode="auto">
          <a:xfrm>
            <a:off x="4648200" y="609600"/>
            <a:ext cx="4038600"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Grp="1" noChangeAspect="1" noChangeArrowheads="1"/>
          </p:cNvPicPr>
          <p:nvPr>
            <p:ph sz="half" idx="1"/>
          </p:nvPr>
        </p:nvPicPr>
        <p:blipFill>
          <a:blip r:embed="rId2" cstate="print"/>
          <a:srcRect/>
          <a:stretch>
            <a:fillRect/>
          </a:stretch>
        </p:blipFill>
        <p:spPr bwMode="auto">
          <a:xfrm>
            <a:off x="457200" y="1066800"/>
            <a:ext cx="4038600" cy="5105400"/>
          </a:xfrm>
          <a:prstGeom prst="rect">
            <a:avLst/>
          </a:prstGeom>
          <a:noFill/>
          <a:ln w="9525">
            <a:noFill/>
            <a:miter lim="800000"/>
            <a:headEnd/>
            <a:tailEnd/>
          </a:ln>
          <a:effectLst/>
        </p:spPr>
      </p:pic>
      <p:pic>
        <p:nvPicPr>
          <p:cNvPr id="2053" name="Picture 5"/>
          <p:cNvPicPr>
            <a:picLocks noGrp="1" noChangeAspect="1" noChangeArrowheads="1"/>
          </p:cNvPicPr>
          <p:nvPr>
            <p:ph sz="half" idx="2"/>
          </p:nvPr>
        </p:nvPicPr>
        <p:blipFill>
          <a:blip r:embed="rId3" cstate="print"/>
          <a:srcRect/>
          <a:stretch>
            <a:fillRect/>
          </a:stretch>
        </p:blipFill>
        <p:spPr bwMode="auto">
          <a:xfrm>
            <a:off x="4572000" y="1066800"/>
            <a:ext cx="4038600"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half" idx="1"/>
          </p:nvPr>
        </p:nvPicPr>
        <p:blipFill>
          <a:blip r:embed="rId2" cstate="print"/>
          <a:stretch>
            <a:fillRect/>
          </a:stretch>
        </p:blipFill>
        <p:spPr bwMode="auto">
          <a:xfrm>
            <a:off x="457200" y="2362200"/>
            <a:ext cx="4114800" cy="3255449"/>
          </a:xfrm>
          <a:prstGeom prst="rect">
            <a:avLst/>
          </a:prstGeom>
          <a:noFill/>
          <a:ln w="9525">
            <a:noFill/>
            <a:miter lim="800000"/>
            <a:headEnd/>
            <a:tailEnd/>
          </a:ln>
          <a:effectLst/>
        </p:spPr>
      </p:pic>
      <p:pic>
        <p:nvPicPr>
          <p:cNvPr id="3075" name="Picture 3"/>
          <p:cNvPicPr>
            <a:picLocks noGrp="1" noChangeAspect="1" noChangeArrowheads="1"/>
          </p:cNvPicPr>
          <p:nvPr>
            <p:ph sz="half" idx="2"/>
          </p:nvPr>
        </p:nvPicPr>
        <p:blipFill>
          <a:blip r:embed="rId3" cstate="print"/>
          <a:stretch>
            <a:fillRect/>
          </a:stretch>
        </p:blipFill>
        <p:spPr bwMode="auto">
          <a:xfrm>
            <a:off x="4572000" y="2362200"/>
            <a:ext cx="4191000" cy="3276600"/>
          </a:xfrm>
          <a:prstGeom prst="rect">
            <a:avLst/>
          </a:prstGeom>
          <a:noFill/>
          <a:ln w="9525">
            <a:noFill/>
            <a:miter lim="800000"/>
            <a:headEnd/>
            <a:tailEnd/>
          </a:ln>
          <a:effectLst/>
        </p:spPr>
      </p:pic>
      <p:sp>
        <p:nvSpPr>
          <p:cNvPr id="2" name="Title 1"/>
          <p:cNvSpPr>
            <a:spLocks noGrp="1"/>
          </p:cNvSpPr>
          <p:nvPr>
            <p:ph type="title"/>
          </p:nvPr>
        </p:nvSpPr>
        <p:spPr>
          <a:xfrm>
            <a:off x="457200" y="274638"/>
            <a:ext cx="8229600" cy="1935162"/>
          </a:xfrm>
        </p:spPr>
        <p:txBody>
          <a:bodyPr/>
          <a:lstStyle/>
          <a:p>
            <a:endParaRPr lang="en-US" dirty="0"/>
          </a:p>
        </p:txBody>
      </p:sp>
      <p:pic>
        <p:nvPicPr>
          <p:cNvPr id="3076" name="Picture 4"/>
          <p:cNvPicPr>
            <a:picLocks noChangeAspect="1" noChangeArrowheads="1"/>
          </p:cNvPicPr>
          <p:nvPr/>
        </p:nvPicPr>
        <p:blipFill>
          <a:blip r:embed="rId4" cstate="print"/>
          <a:srcRect/>
          <a:stretch>
            <a:fillRect/>
          </a:stretch>
        </p:blipFill>
        <p:spPr bwMode="auto">
          <a:xfrm>
            <a:off x="457200" y="228600"/>
            <a:ext cx="4038600" cy="21336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cstate="print"/>
          <a:srcRect/>
          <a:stretch>
            <a:fillRect/>
          </a:stretch>
        </p:blipFill>
        <p:spPr bwMode="auto">
          <a:xfrm>
            <a:off x="4495800" y="228600"/>
            <a:ext cx="4267200"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Conclusion…</a:t>
            </a:r>
            <a:br>
              <a:rPr lang="en-US" dirty="0" smtClean="0"/>
            </a:br>
            <a:endParaRPr lang="en-US" dirty="0"/>
          </a:p>
        </p:txBody>
      </p:sp>
      <p:sp>
        <p:nvSpPr>
          <p:cNvPr id="5" name="Content Placeholder 4"/>
          <p:cNvSpPr>
            <a:spLocks noGrp="1"/>
          </p:cNvSpPr>
          <p:nvPr>
            <p:ph idx="1"/>
          </p:nvPr>
        </p:nvSpPr>
        <p:spPr/>
        <p:txBody>
          <a:bodyPr/>
          <a:lstStyle/>
          <a:p>
            <a:r>
              <a:rPr lang="en-US" dirty="0" smtClean="0"/>
              <a:t>If we want good result of work so each of us to plunge wholeheartedly into the task at hand.</a:t>
            </a:r>
          </a:p>
          <a:p>
            <a:r>
              <a:rPr lang="en-US" dirty="0" smtClean="0"/>
              <a:t>It is only through such single-minded devotion can excellence be achieved.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650914" y="3244334"/>
            <a:ext cx="5155579" cy="923330"/>
          </a:xfrm>
          <a:prstGeom prst="rect">
            <a:avLst/>
          </a:prstGeom>
        </p:spPr>
        <p:txBody>
          <a:bodyPr wrap="none">
            <a:spAutoFit/>
          </a:bodyPr>
          <a:lstStyle/>
          <a:p>
            <a:r>
              <a:rPr lang="en-US" sz="5400" b="1" cap="all" dirty="0" smtClean="0">
                <a:ln w="9000" cmpd="sng">
                  <a:solidFill>
                    <a:schemeClr val="accent4">
                      <a:shade val="50000"/>
                      <a:satMod val="120000"/>
                    </a:schemeClr>
                  </a:solidFill>
                  <a:prstDash val="solid"/>
                </a:ln>
                <a:solidFill>
                  <a:schemeClr val="accent6"/>
                </a:solidFill>
                <a:effectLst>
                  <a:reflection blurRad="12700" stA="28000" endPos="45000" dist="1000" dir="5400000" sy="-100000" algn="bl" rotWithShape="0"/>
                </a:effectLst>
              </a:rPr>
              <a:t>THANK YOU… </a:t>
            </a:r>
            <a:endParaRPr lang="en-US" sz="5400" dirty="0">
              <a:solidFill>
                <a:schemeClr val="accent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239</TotalTime>
  <Words>220</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CHAPTER :ENGAGE DEEPLY</vt:lpstr>
      <vt:lpstr>Slide 2</vt:lpstr>
      <vt:lpstr>Slide 3</vt:lpstr>
      <vt:lpstr>Slide 4</vt:lpstr>
      <vt:lpstr>Slide 5</vt:lpstr>
      <vt:lpstr>Slide 6</vt:lpstr>
      <vt:lpstr>Conclusion…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rohan</dc:creator>
  <cp:lastModifiedBy>Prakash</cp:lastModifiedBy>
  <cp:revision>25</cp:revision>
  <dcterms:created xsi:type="dcterms:W3CDTF">2012-10-02T08:28:58Z</dcterms:created>
  <dcterms:modified xsi:type="dcterms:W3CDTF">2012-10-05T05:40:39Z</dcterms:modified>
</cp:coreProperties>
</file>